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73" r:id="rId5"/>
    <p:sldId id="274" r:id="rId6"/>
    <p:sldId id="275" r:id="rId7"/>
    <p:sldId id="277" r:id="rId8"/>
    <p:sldId id="278" r:id="rId9"/>
    <p:sldId id="259" r:id="rId10"/>
    <p:sldId id="261" r:id="rId11"/>
    <p:sldId id="260" r:id="rId12"/>
    <p:sldId id="262" r:id="rId13"/>
    <p:sldId id="263" r:id="rId14"/>
    <p:sldId id="264" r:id="rId15"/>
    <p:sldId id="265" r:id="rId16"/>
    <p:sldId id="266" r:id="rId17"/>
    <p:sldId id="268" r:id="rId18"/>
    <p:sldId id="267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B\MB-Personal\Ecological%20Economics\SFU-Feb-18th-lec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scatterChart>
        <c:scatterStyle val="smoothMarker"/>
        <c:ser>
          <c:idx val="1"/>
          <c:order val="0"/>
          <c:tx>
            <c:v>Total Revenue (TR)</c:v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[1]Sheet1!$B$8:$B$10</c:f>
              <c:numCache>
                <c:formatCode>General</c:formatCode>
                <c:ptCount val="3"/>
                <c:pt idx="0">
                  <c:v>0</c:v>
                </c:pt>
                <c:pt idx="1">
                  <c:v>45</c:v>
                </c:pt>
                <c:pt idx="2">
                  <c:v>90</c:v>
                </c:pt>
              </c:numCache>
            </c:numRef>
          </c:yVal>
          <c:smooth val="1"/>
        </c:ser>
        <c:ser>
          <c:idx val="2"/>
          <c:order val="1"/>
          <c:tx>
            <c:v>Total Cost (TC)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[1]Sheet1!$A$8:$A$10</c:f>
              <c:numCache>
                <c:formatCode>General</c:formatCode>
                <c:ptCount val="3"/>
                <c:pt idx="0">
                  <c:v>0</c:v>
                </c:pt>
                <c:pt idx="1">
                  <c:v>10</c:v>
                </c:pt>
                <c:pt idx="2">
                  <c:v>20</c:v>
                </c:pt>
              </c:numCache>
            </c:numRef>
          </c:xVal>
          <c:yVal>
            <c:numRef>
              <c:f>[1]Sheet1!$C$8:$C$10</c:f>
              <c:numCache>
                <c:formatCode>General</c:formatCode>
                <c:ptCount val="3"/>
                <c:pt idx="0">
                  <c:v>25</c:v>
                </c:pt>
                <c:pt idx="1">
                  <c:v>45</c:v>
                </c:pt>
                <c:pt idx="2">
                  <c:v>65</c:v>
                </c:pt>
              </c:numCache>
            </c:numRef>
          </c:yVal>
          <c:smooth val="1"/>
        </c:ser>
        <c:axId val="80316672"/>
        <c:axId val="80730752"/>
      </c:scatterChart>
      <c:valAx>
        <c:axId val="80316672"/>
        <c:scaling>
          <c:orientation val="minMax"/>
        </c:scaling>
        <c:axPos val="b"/>
        <c:numFmt formatCode="General" sourceLinked="1"/>
        <c:tickLblPos val="nextTo"/>
        <c:crossAx val="80730752"/>
        <c:crosses val="autoZero"/>
        <c:crossBetween val="midCat"/>
      </c:valAx>
      <c:valAx>
        <c:axId val="80730752"/>
        <c:scaling>
          <c:orientation val="minMax"/>
        </c:scaling>
        <c:axPos val="l"/>
        <c:majorGridlines/>
        <c:numFmt formatCode="General" sourceLinked="1"/>
        <c:tickLblPos val="nextTo"/>
        <c:crossAx val="8031667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>
        <c:manualLayout>
          <c:layoutTarget val="inner"/>
          <c:xMode val="edge"/>
          <c:yMode val="edge"/>
          <c:x val="0.1030589924452667"/>
          <c:y val="8.5188275451890047E-2"/>
          <c:w val="0.77299103338262443"/>
          <c:h val="0.83884408744209171"/>
        </c:manualLayout>
      </c:layout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Sheet1!$D$107:$D$167</c:f>
              <c:numCache>
                <c:formatCode>_-* #,##0.00_-;\-* #,##0.00_-;_-* "-"??_-;_-@_-</c:formatCode>
                <c:ptCount val="61"/>
                <c:pt idx="0">
                  <c:v>0</c:v>
                </c:pt>
                <c:pt idx="1">
                  <c:v>493.5</c:v>
                </c:pt>
                <c:pt idx="2">
                  <c:v>974</c:v>
                </c:pt>
                <c:pt idx="3">
                  <c:v>1441.5</c:v>
                </c:pt>
                <c:pt idx="4">
                  <c:v>1896</c:v>
                </c:pt>
                <c:pt idx="5">
                  <c:v>2337.5</c:v>
                </c:pt>
                <c:pt idx="6">
                  <c:v>2766</c:v>
                </c:pt>
                <c:pt idx="7">
                  <c:v>3181.5</c:v>
                </c:pt>
                <c:pt idx="8">
                  <c:v>3584</c:v>
                </c:pt>
                <c:pt idx="9">
                  <c:v>3973.5</c:v>
                </c:pt>
                <c:pt idx="10">
                  <c:v>4350</c:v>
                </c:pt>
                <c:pt idx="11">
                  <c:v>4713.5</c:v>
                </c:pt>
                <c:pt idx="12">
                  <c:v>5064</c:v>
                </c:pt>
                <c:pt idx="13">
                  <c:v>5401.5</c:v>
                </c:pt>
                <c:pt idx="14">
                  <c:v>5726</c:v>
                </c:pt>
                <c:pt idx="15">
                  <c:v>6037.5</c:v>
                </c:pt>
                <c:pt idx="16">
                  <c:v>6336</c:v>
                </c:pt>
                <c:pt idx="17">
                  <c:v>6621.5</c:v>
                </c:pt>
                <c:pt idx="18">
                  <c:v>6894</c:v>
                </c:pt>
                <c:pt idx="19">
                  <c:v>7153.5</c:v>
                </c:pt>
                <c:pt idx="20">
                  <c:v>7400</c:v>
                </c:pt>
                <c:pt idx="21">
                  <c:v>7633.5</c:v>
                </c:pt>
                <c:pt idx="22">
                  <c:v>7854</c:v>
                </c:pt>
                <c:pt idx="23">
                  <c:v>8061.5</c:v>
                </c:pt>
                <c:pt idx="24">
                  <c:v>8256</c:v>
                </c:pt>
                <c:pt idx="25">
                  <c:v>8437.5</c:v>
                </c:pt>
                <c:pt idx="26">
                  <c:v>8606</c:v>
                </c:pt>
                <c:pt idx="27">
                  <c:v>8761.5</c:v>
                </c:pt>
                <c:pt idx="28">
                  <c:v>8904</c:v>
                </c:pt>
                <c:pt idx="29">
                  <c:v>9033.5</c:v>
                </c:pt>
                <c:pt idx="30">
                  <c:v>9150</c:v>
                </c:pt>
                <c:pt idx="31">
                  <c:v>9253.5</c:v>
                </c:pt>
                <c:pt idx="32">
                  <c:v>9344</c:v>
                </c:pt>
                <c:pt idx="33">
                  <c:v>9421.5</c:v>
                </c:pt>
                <c:pt idx="34">
                  <c:v>9486</c:v>
                </c:pt>
                <c:pt idx="35">
                  <c:v>9537.5</c:v>
                </c:pt>
                <c:pt idx="36">
                  <c:v>9576</c:v>
                </c:pt>
                <c:pt idx="37">
                  <c:v>9601.5</c:v>
                </c:pt>
                <c:pt idx="38">
                  <c:v>9614</c:v>
                </c:pt>
                <c:pt idx="39">
                  <c:v>9613.5</c:v>
                </c:pt>
                <c:pt idx="40">
                  <c:v>9600</c:v>
                </c:pt>
                <c:pt idx="41">
                  <c:v>9573.5</c:v>
                </c:pt>
                <c:pt idx="42">
                  <c:v>9534</c:v>
                </c:pt>
                <c:pt idx="43">
                  <c:v>9481.5</c:v>
                </c:pt>
                <c:pt idx="44">
                  <c:v>9416</c:v>
                </c:pt>
                <c:pt idx="45">
                  <c:v>9337.5</c:v>
                </c:pt>
                <c:pt idx="46">
                  <c:v>9246</c:v>
                </c:pt>
                <c:pt idx="47">
                  <c:v>9141.5</c:v>
                </c:pt>
                <c:pt idx="48">
                  <c:v>9024</c:v>
                </c:pt>
                <c:pt idx="49">
                  <c:v>8893.5</c:v>
                </c:pt>
                <c:pt idx="50">
                  <c:v>8750</c:v>
                </c:pt>
                <c:pt idx="51">
                  <c:v>8593.5</c:v>
                </c:pt>
                <c:pt idx="52">
                  <c:v>8424</c:v>
                </c:pt>
                <c:pt idx="53">
                  <c:v>8241.5</c:v>
                </c:pt>
                <c:pt idx="54">
                  <c:v>8046</c:v>
                </c:pt>
                <c:pt idx="55">
                  <c:v>7837.5</c:v>
                </c:pt>
                <c:pt idx="56">
                  <c:v>7616</c:v>
                </c:pt>
                <c:pt idx="57">
                  <c:v>7381.5</c:v>
                </c:pt>
                <c:pt idx="58">
                  <c:v>7134</c:v>
                </c:pt>
                <c:pt idx="59">
                  <c:v>6873.5</c:v>
                </c:pt>
                <c:pt idx="60">
                  <c:v>6600</c:v>
                </c:pt>
              </c:numCache>
            </c:numRef>
          </c:yVal>
          <c:smooth val="1"/>
        </c:ser>
        <c:axId val="80800768"/>
        <c:axId val="81005568"/>
      </c:scatterChart>
      <c:valAx>
        <c:axId val="80800768"/>
        <c:scaling>
          <c:orientation val="minMax"/>
          <c:max val="60"/>
        </c:scaling>
        <c:axPos val="b"/>
        <c:numFmt formatCode="General" sourceLinked="1"/>
        <c:tickLblPos val="nextTo"/>
        <c:crossAx val="81005568"/>
        <c:crosses val="autoZero"/>
        <c:crossBetween val="midCat"/>
      </c:valAx>
      <c:valAx>
        <c:axId val="81005568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8080076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>
        <c:manualLayout>
          <c:layoutTarget val="inner"/>
          <c:xMode val="edge"/>
          <c:yMode val="edge"/>
          <c:x val="0.10305899244526669"/>
          <c:y val="8.5188275451890047E-2"/>
          <c:w val="0.77299103338262465"/>
          <c:h val="0.83884408744209182"/>
        </c:manualLayout>
      </c:layout>
      <c:scatterChart>
        <c:scatterStyle val="smoothMarker"/>
        <c:ser>
          <c:idx val="0"/>
          <c:order val="0"/>
          <c:tx>
            <c:v>TC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Sheet1!$D$107:$D$167</c:f>
              <c:numCache>
                <c:formatCode>_-* #,##0.00_-;\-* #,##0.00_-;_-* "-"??_-;_-@_-</c:formatCode>
                <c:ptCount val="61"/>
                <c:pt idx="0">
                  <c:v>0</c:v>
                </c:pt>
                <c:pt idx="1">
                  <c:v>493.5</c:v>
                </c:pt>
                <c:pt idx="2">
                  <c:v>974</c:v>
                </c:pt>
                <c:pt idx="3">
                  <c:v>1441.5</c:v>
                </c:pt>
                <c:pt idx="4">
                  <c:v>1896</c:v>
                </c:pt>
                <c:pt idx="5">
                  <c:v>2337.5</c:v>
                </c:pt>
                <c:pt idx="6">
                  <c:v>2766</c:v>
                </c:pt>
                <c:pt idx="7">
                  <c:v>3181.5</c:v>
                </c:pt>
                <c:pt idx="8">
                  <c:v>3584</c:v>
                </c:pt>
                <c:pt idx="9">
                  <c:v>3973.5</c:v>
                </c:pt>
                <c:pt idx="10">
                  <c:v>4350</c:v>
                </c:pt>
                <c:pt idx="11">
                  <c:v>4713.5</c:v>
                </c:pt>
                <c:pt idx="12">
                  <c:v>5064</c:v>
                </c:pt>
                <c:pt idx="13">
                  <c:v>5401.5</c:v>
                </c:pt>
                <c:pt idx="14">
                  <c:v>5726</c:v>
                </c:pt>
                <c:pt idx="15">
                  <c:v>6037.5</c:v>
                </c:pt>
                <c:pt idx="16">
                  <c:v>6336</c:v>
                </c:pt>
                <c:pt idx="17">
                  <c:v>6621.5</c:v>
                </c:pt>
                <c:pt idx="18">
                  <c:v>6894</c:v>
                </c:pt>
                <c:pt idx="19">
                  <c:v>7153.5</c:v>
                </c:pt>
                <c:pt idx="20">
                  <c:v>7400</c:v>
                </c:pt>
                <c:pt idx="21">
                  <c:v>7633.5</c:v>
                </c:pt>
                <c:pt idx="22">
                  <c:v>7854</c:v>
                </c:pt>
                <c:pt idx="23">
                  <c:v>8061.5</c:v>
                </c:pt>
                <c:pt idx="24">
                  <c:v>8256</c:v>
                </c:pt>
                <c:pt idx="25">
                  <c:v>8437.5</c:v>
                </c:pt>
                <c:pt idx="26">
                  <c:v>8606</c:v>
                </c:pt>
                <c:pt idx="27">
                  <c:v>8761.5</c:v>
                </c:pt>
                <c:pt idx="28">
                  <c:v>8904</c:v>
                </c:pt>
                <c:pt idx="29">
                  <c:v>9033.5</c:v>
                </c:pt>
                <c:pt idx="30">
                  <c:v>9150</c:v>
                </c:pt>
                <c:pt idx="31">
                  <c:v>9253.5</c:v>
                </c:pt>
                <c:pt idx="32">
                  <c:v>9344</c:v>
                </c:pt>
                <c:pt idx="33">
                  <c:v>9421.5</c:v>
                </c:pt>
                <c:pt idx="34">
                  <c:v>9486</c:v>
                </c:pt>
                <c:pt idx="35">
                  <c:v>9537.5</c:v>
                </c:pt>
                <c:pt idx="36">
                  <c:v>9576</c:v>
                </c:pt>
                <c:pt idx="37">
                  <c:v>9601.5</c:v>
                </c:pt>
                <c:pt idx="38">
                  <c:v>9614</c:v>
                </c:pt>
                <c:pt idx="39">
                  <c:v>9613.5</c:v>
                </c:pt>
                <c:pt idx="40">
                  <c:v>9600</c:v>
                </c:pt>
                <c:pt idx="41">
                  <c:v>9573.5</c:v>
                </c:pt>
                <c:pt idx="42">
                  <c:v>9534</c:v>
                </c:pt>
                <c:pt idx="43">
                  <c:v>9481.5</c:v>
                </c:pt>
                <c:pt idx="44">
                  <c:v>9416</c:v>
                </c:pt>
                <c:pt idx="45">
                  <c:v>9337.5</c:v>
                </c:pt>
                <c:pt idx="46">
                  <c:v>9246</c:v>
                </c:pt>
                <c:pt idx="47">
                  <c:v>9141.5</c:v>
                </c:pt>
                <c:pt idx="48">
                  <c:v>9024</c:v>
                </c:pt>
                <c:pt idx="49">
                  <c:v>8893.5</c:v>
                </c:pt>
                <c:pt idx="50">
                  <c:v>8750</c:v>
                </c:pt>
                <c:pt idx="51">
                  <c:v>8593.5</c:v>
                </c:pt>
                <c:pt idx="52">
                  <c:v>8424</c:v>
                </c:pt>
                <c:pt idx="53">
                  <c:v>8241.5</c:v>
                </c:pt>
                <c:pt idx="54">
                  <c:v>8046</c:v>
                </c:pt>
                <c:pt idx="55">
                  <c:v>7837.5</c:v>
                </c:pt>
                <c:pt idx="56">
                  <c:v>7616</c:v>
                </c:pt>
                <c:pt idx="57">
                  <c:v>7381.5</c:v>
                </c:pt>
                <c:pt idx="58">
                  <c:v>7134</c:v>
                </c:pt>
                <c:pt idx="59">
                  <c:v>6873.5</c:v>
                </c:pt>
                <c:pt idx="60">
                  <c:v>6600</c:v>
                </c:pt>
              </c:numCache>
            </c:numRef>
          </c:yVal>
          <c:smooth val="1"/>
        </c:ser>
        <c:axId val="108708224"/>
        <c:axId val="108710144"/>
      </c:scatterChart>
      <c:valAx>
        <c:axId val="108708224"/>
        <c:scaling>
          <c:orientation val="minMax"/>
          <c:max val="60"/>
        </c:scaling>
        <c:axPos val="b"/>
        <c:numFmt formatCode="General" sourceLinked="1"/>
        <c:tickLblPos val="nextTo"/>
        <c:crossAx val="108710144"/>
        <c:crosses val="autoZero"/>
        <c:crossBetween val="midCat"/>
      </c:valAx>
      <c:valAx>
        <c:axId val="108710144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108708224"/>
        <c:crosses val="autoZero"/>
        <c:crossBetween val="midCat"/>
      </c:valAx>
    </c:plotArea>
    <c:legend>
      <c:legendPos val="r"/>
      <c:layout/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style val="10"/>
  <c:chart>
    <c:plotArea>
      <c:layout/>
      <c:scatterChart>
        <c:scatterStyle val="smoothMarker"/>
        <c:ser>
          <c:idx val="0"/>
          <c:order val="0"/>
          <c:tx>
            <c:v>TC</c:v>
          </c:tx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Sheet1!$D$34:$D$94</c:f>
              <c:numCache>
                <c:formatCode>_-* #,##0.00_-;\-* #,##0.00_-;_-* "-"??_-;_-@_-</c:formatCode>
                <c:ptCount val="61"/>
                <c:pt idx="0">
                  <c:v>800</c:v>
                </c:pt>
                <c:pt idx="1">
                  <c:v>921.08</c:v>
                </c:pt>
                <c:pt idx="2">
                  <c:v>1034.6399999999999</c:v>
                </c:pt>
                <c:pt idx="3">
                  <c:v>1141.1599999999999</c:v>
                </c:pt>
                <c:pt idx="4">
                  <c:v>1241.1199999999999</c:v>
                </c:pt>
                <c:pt idx="5">
                  <c:v>1335</c:v>
                </c:pt>
                <c:pt idx="6">
                  <c:v>1423.28</c:v>
                </c:pt>
                <c:pt idx="7">
                  <c:v>1506.44</c:v>
                </c:pt>
                <c:pt idx="8">
                  <c:v>1584.96</c:v>
                </c:pt>
                <c:pt idx="9">
                  <c:v>1659.32</c:v>
                </c:pt>
                <c:pt idx="10">
                  <c:v>1730</c:v>
                </c:pt>
                <c:pt idx="11">
                  <c:v>1797.48</c:v>
                </c:pt>
                <c:pt idx="12">
                  <c:v>1862.24</c:v>
                </c:pt>
                <c:pt idx="13">
                  <c:v>1924.76</c:v>
                </c:pt>
                <c:pt idx="14">
                  <c:v>1985.52</c:v>
                </c:pt>
                <c:pt idx="15">
                  <c:v>2045</c:v>
                </c:pt>
                <c:pt idx="16">
                  <c:v>2103.6800000000003</c:v>
                </c:pt>
                <c:pt idx="17">
                  <c:v>2162.04</c:v>
                </c:pt>
                <c:pt idx="18">
                  <c:v>2220.56</c:v>
                </c:pt>
                <c:pt idx="19">
                  <c:v>2279.7200000000003</c:v>
                </c:pt>
                <c:pt idx="20">
                  <c:v>2340</c:v>
                </c:pt>
                <c:pt idx="21">
                  <c:v>2401.88</c:v>
                </c:pt>
                <c:pt idx="22">
                  <c:v>2465.84</c:v>
                </c:pt>
                <c:pt idx="23">
                  <c:v>2532.36</c:v>
                </c:pt>
                <c:pt idx="24">
                  <c:v>2601.92</c:v>
                </c:pt>
                <c:pt idx="25">
                  <c:v>2675</c:v>
                </c:pt>
                <c:pt idx="26">
                  <c:v>2752.08</c:v>
                </c:pt>
                <c:pt idx="27">
                  <c:v>2833.6400000000003</c:v>
                </c:pt>
                <c:pt idx="28">
                  <c:v>2920.16</c:v>
                </c:pt>
                <c:pt idx="29">
                  <c:v>3012.12</c:v>
                </c:pt>
                <c:pt idx="30">
                  <c:v>3110</c:v>
                </c:pt>
                <c:pt idx="31">
                  <c:v>3214.2799999999997</c:v>
                </c:pt>
                <c:pt idx="32">
                  <c:v>3325.44</c:v>
                </c:pt>
                <c:pt idx="33">
                  <c:v>3443.96</c:v>
                </c:pt>
                <c:pt idx="34">
                  <c:v>3570.32</c:v>
                </c:pt>
                <c:pt idx="35">
                  <c:v>3705</c:v>
                </c:pt>
                <c:pt idx="36">
                  <c:v>3848.48</c:v>
                </c:pt>
                <c:pt idx="37">
                  <c:v>4001.24</c:v>
                </c:pt>
                <c:pt idx="38">
                  <c:v>4163.76</c:v>
                </c:pt>
                <c:pt idx="39">
                  <c:v>4336.5200000000004</c:v>
                </c:pt>
                <c:pt idx="40">
                  <c:v>4520</c:v>
                </c:pt>
                <c:pt idx="41">
                  <c:v>4714.68</c:v>
                </c:pt>
                <c:pt idx="42">
                  <c:v>4921.04</c:v>
                </c:pt>
                <c:pt idx="43">
                  <c:v>5139.5600000000004</c:v>
                </c:pt>
                <c:pt idx="44">
                  <c:v>5370.72</c:v>
                </c:pt>
                <c:pt idx="45">
                  <c:v>5615</c:v>
                </c:pt>
                <c:pt idx="46">
                  <c:v>5872.88</c:v>
                </c:pt>
                <c:pt idx="47">
                  <c:v>6144.84</c:v>
                </c:pt>
                <c:pt idx="48">
                  <c:v>6431.3600000000024</c:v>
                </c:pt>
                <c:pt idx="49">
                  <c:v>6732.92</c:v>
                </c:pt>
                <c:pt idx="50">
                  <c:v>7050</c:v>
                </c:pt>
                <c:pt idx="51">
                  <c:v>7383.08</c:v>
                </c:pt>
                <c:pt idx="52">
                  <c:v>7732.6399999999994</c:v>
                </c:pt>
                <c:pt idx="53">
                  <c:v>8099.1600000000044</c:v>
                </c:pt>
                <c:pt idx="54">
                  <c:v>8483.1200000000008</c:v>
                </c:pt>
                <c:pt idx="55">
                  <c:v>8885</c:v>
                </c:pt>
                <c:pt idx="56">
                  <c:v>9305.2800000000007</c:v>
                </c:pt>
                <c:pt idx="57">
                  <c:v>9744.44</c:v>
                </c:pt>
                <c:pt idx="58">
                  <c:v>10202.960000000001</c:v>
                </c:pt>
                <c:pt idx="59">
                  <c:v>10681.32</c:v>
                </c:pt>
                <c:pt idx="60">
                  <c:v>11180</c:v>
                </c:pt>
              </c:numCache>
            </c:numRef>
          </c:yVal>
          <c:smooth val="1"/>
        </c:ser>
        <c:ser>
          <c:idx val="1"/>
          <c:order val="1"/>
          <c:tx>
            <c:v>TR</c:v>
          </c:tx>
          <c:marker>
            <c:symbol val="none"/>
          </c:marker>
          <c:xVal>
            <c:numRef>
              <c:f>Sheet1!$A$107:$A$167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Sheet1!$I$108:$I$167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300.00001922486956</c:v>
                </c:pt>
                <c:pt idx="2">
                  <c:v>450.00000003350431</c:v>
                </c:pt>
                <c:pt idx="3">
                  <c:v>600.0000000003696</c:v>
                </c:pt>
                <c:pt idx="4">
                  <c:v>750.00000000001125</c:v>
                </c:pt>
                <c:pt idx="5">
                  <c:v>900.00000000000068</c:v>
                </c:pt>
                <c:pt idx="6">
                  <c:v>1050</c:v>
                </c:pt>
                <c:pt idx="7">
                  <c:v>1200</c:v>
                </c:pt>
                <c:pt idx="8">
                  <c:v>1350</c:v>
                </c:pt>
                <c:pt idx="9">
                  <c:v>1500</c:v>
                </c:pt>
                <c:pt idx="10">
                  <c:v>1650</c:v>
                </c:pt>
                <c:pt idx="11">
                  <c:v>1800</c:v>
                </c:pt>
                <c:pt idx="12">
                  <c:v>1950</c:v>
                </c:pt>
                <c:pt idx="13">
                  <c:v>2100</c:v>
                </c:pt>
                <c:pt idx="14">
                  <c:v>2250</c:v>
                </c:pt>
                <c:pt idx="15">
                  <c:v>2400</c:v>
                </c:pt>
                <c:pt idx="16">
                  <c:v>2550</c:v>
                </c:pt>
                <c:pt idx="17">
                  <c:v>2700</c:v>
                </c:pt>
                <c:pt idx="18">
                  <c:v>2850</c:v>
                </c:pt>
                <c:pt idx="19">
                  <c:v>3000</c:v>
                </c:pt>
                <c:pt idx="20">
                  <c:v>3150</c:v>
                </c:pt>
                <c:pt idx="21">
                  <c:v>3300</c:v>
                </c:pt>
                <c:pt idx="22">
                  <c:v>3450</c:v>
                </c:pt>
                <c:pt idx="23">
                  <c:v>3600</c:v>
                </c:pt>
                <c:pt idx="24">
                  <c:v>3750</c:v>
                </c:pt>
                <c:pt idx="25">
                  <c:v>3900</c:v>
                </c:pt>
                <c:pt idx="26">
                  <c:v>4050</c:v>
                </c:pt>
                <c:pt idx="27">
                  <c:v>4200</c:v>
                </c:pt>
                <c:pt idx="28">
                  <c:v>4350</c:v>
                </c:pt>
                <c:pt idx="29">
                  <c:v>4500</c:v>
                </c:pt>
                <c:pt idx="30">
                  <c:v>4650</c:v>
                </c:pt>
                <c:pt idx="31">
                  <c:v>4800</c:v>
                </c:pt>
                <c:pt idx="32">
                  <c:v>4950</c:v>
                </c:pt>
                <c:pt idx="33">
                  <c:v>5100</c:v>
                </c:pt>
                <c:pt idx="34">
                  <c:v>5250</c:v>
                </c:pt>
                <c:pt idx="35">
                  <c:v>5400</c:v>
                </c:pt>
                <c:pt idx="36">
                  <c:v>5550</c:v>
                </c:pt>
                <c:pt idx="37">
                  <c:v>5700</c:v>
                </c:pt>
                <c:pt idx="38">
                  <c:v>5850</c:v>
                </c:pt>
                <c:pt idx="39">
                  <c:v>6000</c:v>
                </c:pt>
                <c:pt idx="40">
                  <c:v>6150</c:v>
                </c:pt>
                <c:pt idx="41">
                  <c:v>6300</c:v>
                </c:pt>
                <c:pt idx="42">
                  <c:v>6450</c:v>
                </c:pt>
                <c:pt idx="43">
                  <c:v>6600</c:v>
                </c:pt>
                <c:pt idx="44">
                  <c:v>6750</c:v>
                </c:pt>
                <c:pt idx="45">
                  <c:v>6900</c:v>
                </c:pt>
                <c:pt idx="46">
                  <c:v>7050</c:v>
                </c:pt>
                <c:pt idx="47">
                  <c:v>7200</c:v>
                </c:pt>
                <c:pt idx="48">
                  <c:v>7350</c:v>
                </c:pt>
                <c:pt idx="49">
                  <c:v>7500</c:v>
                </c:pt>
                <c:pt idx="50">
                  <c:v>7650</c:v>
                </c:pt>
                <c:pt idx="51">
                  <c:v>7800</c:v>
                </c:pt>
                <c:pt idx="52">
                  <c:v>7950</c:v>
                </c:pt>
                <c:pt idx="53">
                  <c:v>8100</c:v>
                </c:pt>
                <c:pt idx="54">
                  <c:v>8250</c:v>
                </c:pt>
                <c:pt idx="55">
                  <c:v>8400</c:v>
                </c:pt>
                <c:pt idx="56">
                  <c:v>8550</c:v>
                </c:pt>
                <c:pt idx="57">
                  <c:v>8700</c:v>
                </c:pt>
                <c:pt idx="58">
                  <c:v>8850</c:v>
                </c:pt>
                <c:pt idx="59">
                  <c:v>9000</c:v>
                </c:pt>
              </c:numCache>
            </c:numRef>
          </c:yVal>
          <c:smooth val="1"/>
        </c:ser>
        <c:axId val="81080704"/>
        <c:axId val="81096704"/>
      </c:scatterChart>
      <c:valAx>
        <c:axId val="81080704"/>
        <c:scaling>
          <c:orientation val="minMax"/>
          <c:max val="60"/>
        </c:scaling>
        <c:axPos val="b"/>
        <c:numFmt formatCode="General" sourceLinked="1"/>
        <c:tickLblPos val="nextTo"/>
        <c:crossAx val="81096704"/>
        <c:crosses val="autoZero"/>
        <c:crossBetween val="midCat"/>
      </c:valAx>
      <c:valAx>
        <c:axId val="81096704"/>
        <c:scaling>
          <c:orientation val="minMax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81080704"/>
        <c:crosses val="autoZero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style val="26"/>
  <c:chart>
    <c:plotArea>
      <c:layout/>
      <c:scatterChart>
        <c:scatterStyle val="lineMarker"/>
        <c:ser>
          <c:idx val="1"/>
          <c:order val="0"/>
          <c:tx>
            <c:v>AC</c:v>
          </c:tx>
          <c:marker>
            <c:symbol val="none"/>
          </c:marker>
          <c:xVal>
            <c:numRef>
              <c:f>Sheet1!$A$35:$A$94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Sheet1!$E$35:$E$94</c:f>
              <c:numCache>
                <c:formatCode>_-* #,##0.0000_-;\-* #,##0.0000_-;_-* "-"??_-;_-@_-</c:formatCode>
                <c:ptCount val="60"/>
                <c:pt idx="0">
                  <c:v>921.08</c:v>
                </c:pt>
                <c:pt idx="1">
                  <c:v>517.31999999999948</c:v>
                </c:pt>
                <c:pt idx="2">
                  <c:v>380.38666666666671</c:v>
                </c:pt>
                <c:pt idx="3">
                  <c:v>310.27999999999969</c:v>
                </c:pt>
                <c:pt idx="4">
                  <c:v>267</c:v>
                </c:pt>
                <c:pt idx="5">
                  <c:v>237.21333333333334</c:v>
                </c:pt>
                <c:pt idx="6">
                  <c:v>215.20571428571418</c:v>
                </c:pt>
                <c:pt idx="7">
                  <c:v>198.12</c:v>
                </c:pt>
                <c:pt idx="8">
                  <c:v>184.36888888888942</c:v>
                </c:pt>
                <c:pt idx="9">
                  <c:v>173</c:v>
                </c:pt>
                <c:pt idx="10">
                  <c:v>163.40727272727273</c:v>
                </c:pt>
                <c:pt idx="11">
                  <c:v>155.18666666666658</c:v>
                </c:pt>
                <c:pt idx="12">
                  <c:v>148.05846153846161</c:v>
                </c:pt>
                <c:pt idx="13">
                  <c:v>141.82285714285717</c:v>
                </c:pt>
                <c:pt idx="14">
                  <c:v>136.33333333333371</c:v>
                </c:pt>
                <c:pt idx="15">
                  <c:v>131.48000000000027</c:v>
                </c:pt>
                <c:pt idx="16">
                  <c:v>127.17882352941157</c:v>
                </c:pt>
                <c:pt idx="17">
                  <c:v>123.36444444444444</c:v>
                </c:pt>
                <c:pt idx="18">
                  <c:v>119.98526315789475</c:v>
                </c:pt>
                <c:pt idx="19">
                  <c:v>117</c:v>
                </c:pt>
                <c:pt idx="20">
                  <c:v>114.37523809523805</c:v>
                </c:pt>
                <c:pt idx="21">
                  <c:v>112.08363636363619</c:v>
                </c:pt>
                <c:pt idx="22">
                  <c:v>110.10260869565218</c:v>
                </c:pt>
                <c:pt idx="23">
                  <c:v>108.41333333333334</c:v>
                </c:pt>
                <c:pt idx="24">
                  <c:v>107</c:v>
                </c:pt>
                <c:pt idx="25">
                  <c:v>105.84923076923096</c:v>
                </c:pt>
                <c:pt idx="26">
                  <c:v>104.94962962963</c:v>
                </c:pt>
                <c:pt idx="27">
                  <c:v>104.29142857142857</c:v>
                </c:pt>
                <c:pt idx="28">
                  <c:v>103.86620689655138</c:v>
                </c:pt>
                <c:pt idx="29">
                  <c:v>103.66666666666667</c:v>
                </c:pt>
                <c:pt idx="30">
                  <c:v>103.68645161290304</c:v>
                </c:pt>
                <c:pt idx="31">
                  <c:v>103.92</c:v>
                </c:pt>
                <c:pt idx="32">
                  <c:v>104.36242424242405</c:v>
                </c:pt>
                <c:pt idx="33">
                  <c:v>105.00941176470589</c:v>
                </c:pt>
                <c:pt idx="34">
                  <c:v>105.85714285714285</c:v>
                </c:pt>
                <c:pt idx="35">
                  <c:v>106.90222222222222</c:v>
                </c:pt>
                <c:pt idx="36">
                  <c:v>108.14162162162162</c:v>
                </c:pt>
                <c:pt idx="37">
                  <c:v>109.57263157894738</c:v>
                </c:pt>
                <c:pt idx="38">
                  <c:v>111.19282051282019</c:v>
                </c:pt>
                <c:pt idx="39">
                  <c:v>113</c:v>
                </c:pt>
                <c:pt idx="40">
                  <c:v>114.99219512195123</c:v>
                </c:pt>
                <c:pt idx="41">
                  <c:v>117.16761904761923</c:v>
                </c:pt>
                <c:pt idx="42">
                  <c:v>119.52465116279068</c:v>
                </c:pt>
                <c:pt idx="43">
                  <c:v>122.06181818181832</c:v>
                </c:pt>
                <c:pt idx="44">
                  <c:v>124.77777777777759</c:v>
                </c:pt>
                <c:pt idx="45">
                  <c:v>127.67130434782585</c:v>
                </c:pt>
                <c:pt idx="46">
                  <c:v>130.74127659574458</c:v>
                </c:pt>
                <c:pt idx="47">
                  <c:v>133.98666666666668</c:v>
                </c:pt>
                <c:pt idx="48">
                  <c:v>137.40653061224489</c:v>
                </c:pt>
                <c:pt idx="49">
                  <c:v>141</c:v>
                </c:pt>
                <c:pt idx="50">
                  <c:v>144.76627450980354</c:v>
                </c:pt>
                <c:pt idx="51">
                  <c:v>148.70461538461538</c:v>
                </c:pt>
                <c:pt idx="52">
                  <c:v>152.81433962264151</c:v>
                </c:pt>
                <c:pt idx="53">
                  <c:v>157.09481481481478</c:v>
                </c:pt>
                <c:pt idx="54">
                  <c:v>161.54545454545453</c:v>
                </c:pt>
                <c:pt idx="55">
                  <c:v>166.1657142857143</c:v>
                </c:pt>
                <c:pt idx="56">
                  <c:v>170.95508771929826</c:v>
                </c:pt>
                <c:pt idx="57">
                  <c:v>175.91310344827588</c:v>
                </c:pt>
                <c:pt idx="58">
                  <c:v>181.03932203389815</c:v>
                </c:pt>
                <c:pt idx="59">
                  <c:v>186.33333333333371</c:v>
                </c:pt>
              </c:numCache>
            </c:numRef>
          </c:yVal>
        </c:ser>
        <c:ser>
          <c:idx val="0"/>
          <c:order val="1"/>
          <c:tx>
            <c:v>MC</c:v>
          </c:tx>
          <c:marker>
            <c:symbol val="none"/>
          </c:marker>
          <c:xVal>
            <c:numRef>
              <c:f>Sheet1!$A$34:$A$94</c:f>
              <c:numCache>
                <c:formatCode>General</c:formatCode>
                <c:ptCount val="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</c:numCache>
            </c:numRef>
          </c:xVal>
          <c:yVal>
            <c:numRef>
              <c:f>Sheet1!$F$34:$F$94</c:f>
              <c:numCache>
                <c:formatCode>_-* #,##0.00_-;\-* #,##0.00_-;_-* "-"??_-;_-@_-</c:formatCode>
                <c:ptCount val="61"/>
                <c:pt idx="0">
                  <c:v>125</c:v>
                </c:pt>
                <c:pt idx="1">
                  <c:v>117.24000000000002</c:v>
                </c:pt>
                <c:pt idx="2">
                  <c:v>109.96000000000002</c:v>
                </c:pt>
                <c:pt idx="3">
                  <c:v>103.16</c:v>
                </c:pt>
                <c:pt idx="4">
                  <c:v>96.84</c:v>
                </c:pt>
                <c:pt idx="5">
                  <c:v>91</c:v>
                </c:pt>
                <c:pt idx="6">
                  <c:v>85.64</c:v>
                </c:pt>
                <c:pt idx="7">
                  <c:v>80.759999999999991</c:v>
                </c:pt>
                <c:pt idx="8">
                  <c:v>76.36</c:v>
                </c:pt>
                <c:pt idx="9">
                  <c:v>72.440000000000026</c:v>
                </c:pt>
                <c:pt idx="10">
                  <c:v>69</c:v>
                </c:pt>
                <c:pt idx="11">
                  <c:v>66.039999999999992</c:v>
                </c:pt>
                <c:pt idx="12">
                  <c:v>63.56</c:v>
                </c:pt>
                <c:pt idx="13">
                  <c:v>61.56</c:v>
                </c:pt>
                <c:pt idx="14">
                  <c:v>60.04</c:v>
                </c:pt>
                <c:pt idx="15">
                  <c:v>59</c:v>
                </c:pt>
                <c:pt idx="16">
                  <c:v>58.44</c:v>
                </c:pt>
                <c:pt idx="17">
                  <c:v>58.36</c:v>
                </c:pt>
                <c:pt idx="18">
                  <c:v>58.760000000000012</c:v>
                </c:pt>
                <c:pt idx="19">
                  <c:v>59.64</c:v>
                </c:pt>
                <c:pt idx="20">
                  <c:v>61</c:v>
                </c:pt>
                <c:pt idx="21">
                  <c:v>62.839999999999989</c:v>
                </c:pt>
                <c:pt idx="22">
                  <c:v>65.16</c:v>
                </c:pt>
                <c:pt idx="23">
                  <c:v>67.959999999999994</c:v>
                </c:pt>
                <c:pt idx="24">
                  <c:v>71.240000000000023</c:v>
                </c:pt>
                <c:pt idx="25">
                  <c:v>75</c:v>
                </c:pt>
                <c:pt idx="26">
                  <c:v>79.239999999999995</c:v>
                </c:pt>
                <c:pt idx="27">
                  <c:v>83.960000000000022</c:v>
                </c:pt>
                <c:pt idx="28">
                  <c:v>89.16</c:v>
                </c:pt>
                <c:pt idx="29">
                  <c:v>94.84</c:v>
                </c:pt>
                <c:pt idx="30">
                  <c:v>101</c:v>
                </c:pt>
                <c:pt idx="31">
                  <c:v>107.63999999999999</c:v>
                </c:pt>
                <c:pt idx="32">
                  <c:v>114.75999999999999</c:v>
                </c:pt>
                <c:pt idx="33">
                  <c:v>122.36000000000001</c:v>
                </c:pt>
                <c:pt idx="34">
                  <c:v>130.44</c:v>
                </c:pt>
                <c:pt idx="35">
                  <c:v>139</c:v>
                </c:pt>
                <c:pt idx="36">
                  <c:v>148.03999999999996</c:v>
                </c:pt>
                <c:pt idx="37">
                  <c:v>157.56</c:v>
                </c:pt>
                <c:pt idx="38">
                  <c:v>167.56</c:v>
                </c:pt>
                <c:pt idx="39">
                  <c:v>178.03999999999996</c:v>
                </c:pt>
                <c:pt idx="40">
                  <c:v>189</c:v>
                </c:pt>
                <c:pt idx="41">
                  <c:v>200.44</c:v>
                </c:pt>
                <c:pt idx="42">
                  <c:v>212.36</c:v>
                </c:pt>
                <c:pt idx="43">
                  <c:v>224.76</c:v>
                </c:pt>
                <c:pt idx="44">
                  <c:v>237.64</c:v>
                </c:pt>
                <c:pt idx="45">
                  <c:v>251</c:v>
                </c:pt>
                <c:pt idx="46">
                  <c:v>264.83999999999969</c:v>
                </c:pt>
                <c:pt idx="47">
                  <c:v>279.15999999999997</c:v>
                </c:pt>
                <c:pt idx="48">
                  <c:v>293.96000000000004</c:v>
                </c:pt>
                <c:pt idx="49">
                  <c:v>309.24</c:v>
                </c:pt>
                <c:pt idx="50">
                  <c:v>325</c:v>
                </c:pt>
                <c:pt idx="51">
                  <c:v>341.24</c:v>
                </c:pt>
                <c:pt idx="52">
                  <c:v>357.95999999999964</c:v>
                </c:pt>
                <c:pt idx="53">
                  <c:v>375.15999999999997</c:v>
                </c:pt>
                <c:pt idx="54">
                  <c:v>392.83999999999969</c:v>
                </c:pt>
                <c:pt idx="55">
                  <c:v>411</c:v>
                </c:pt>
                <c:pt idx="56">
                  <c:v>429.64000000000038</c:v>
                </c:pt>
                <c:pt idx="57">
                  <c:v>448.76</c:v>
                </c:pt>
                <c:pt idx="58">
                  <c:v>468.36</c:v>
                </c:pt>
                <c:pt idx="59">
                  <c:v>488.43999999999903</c:v>
                </c:pt>
                <c:pt idx="60">
                  <c:v>509</c:v>
                </c:pt>
              </c:numCache>
            </c:numRef>
          </c:yVal>
        </c:ser>
        <c:ser>
          <c:idx val="2"/>
          <c:order val="2"/>
          <c:tx>
            <c:v>D = P(Q) = AR</c:v>
          </c:tx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Sheet1!$H$108:$H$167</c:f>
              <c:numCache>
                <c:formatCode>_-* #,##0.00_-;\-* #,##0.00_-;_-* "-"??_-;_-@_-</c:formatCode>
                <c:ptCount val="60"/>
                <c:pt idx="0">
                  <c:v>151</c:v>
                </c:pt>
                <c:pt idx="1">
                  <c:v>150.00000961243529</c:v>
                </c:pt>
                <c:pt idx="2">
                  <c:v>150.00000001116771</c:v>
                </c:pt>
                <c:pt idx="3">
                  <c:v>150.0000000000924</c:v>
                </c:pt>
                <c:pt idx="4">
                  <c:v>150.00000000000225</c:v>
                </c:pt>
                <c:pt idx="5">
                  <c:v>150.00000000000011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  <c:pt idx="13">
                  <c:v>150</c:v>
                </c:pt>
                <c:pt idx="14">
                  <c:v>150</c:v>
                </c:pt>
                <c:pt idx="15">
                  <c:v>150</c:v>
                </c:pt>
                <c:pt idx="16">
                  <c:v>150</c:v>
                </c:pt>
                <c:pt idx="17">
                  <c:v>150</c:v>
                </c:pt>
                <c:pt idx="18">
                  <c:v>150</c:v>
                </c:pt>
                <c:pt idx="19">
                  <c:v>150</c:v>
                </c:pt>
                <c:pt idx="20">
                  <c:v>150</c:v>
                </c:pt>
                <c:pt idx="21">
                  <c:v>150</c:v>
                </c:pt>
                <c:pt idx="22">
                  <c:v>150</c:v>
                </c:pt>
                <c:pt idx="23">
                  <c:v>150</c:v>
                </c:pt>
                <c:pt idx="24">
                  <c:v>150</c:v>
                </c:pt>
                <c:pt idx="25">
                  <c:v>150</c:v>
                </c:pt>
                <c:pt idx="26">
                  <c:v>150</c:v>
                </c:pt>
                <c:pt idx="27">
                  <c:v>150</c:v>
                </c:pt>
                <c:pt idx="28">
                  <c:v>150</c:v>
                </c:pt>
                <c:pt idx="29">
                  <c:v>150</c:v>
                </c:pt>
                <c:pt idx="30">
                  <c:v>150</c:v>
                </c:pt>
                <c:pt idx="31">
                  <c:v>150</c:v>
                </c:pt>
                <c:pt idx="32">
                  <c:v>150</c:v>
                </c:pt>
                <c:pt idx="33">
                  <c:v>150</c:v>
                </c:pt>
                <c:pt idx="34">
                  <c:v>150</c:v>
                </c:pt>
                <c:pt idx="35">
                  <c:v>150</c:v>
                </c:pt>
                <c:pt idx="36">
                  <c:v>150</c:v>
                </c:pt>
                <c:pt idx="37">
                  <c:v>150</c:v>
                </c:pt>
                <c:pt idx="38">
                  <c:v>150</c:v>
                </c:pt>
                <c:pt idx="39">
                  <c:v>150</c:v>
                </c:pt>
                <c:pt idx="40">
                  <c:v>150</c:v>
                </c:pt>
                <c:pt idx="41">
                  <c:v>150</c:v>
                </c:pt>
                <c:pt idx="42">
                  <c:v>150</c:v>
                </c:pt>
                <c:pt idx="43">
                  <c:v>150</c:v>
                </c:pt>
                <c:pt idx="44">
                  <c:v>150</c:v>
                </c:pt>
                <c:pt idx="45">
                  <c:v>150</c:v>
                </c:pt>
                <c:pt idx="46">
                  <c:v>150</c:v>
                </c:pt>
                <c:pt idx="47">
                  <c:v>150</c:v>
                </c:pt>
                <c:pt idx="48">
                  <c:v>150</c:v>
                </c:pt>
                <c:pt idx="49">
                  <c:v>150</c:v>
                </c:pt>
                <c:pt idx="50">
                  <c:v>150</c:v>
                </c:pt>
                <c:pt idx="51">
                  <c:v>150</c:v>
                </c:pt>
                <c:pt idx="52">
                  <c:v>150</c:v>
                </c:pt>
                <c:pt idx="53">
                  <c:v>150</c:v>
                </c:pt>
                <c:pt idx="54">
                  <c:v>150</c:v>
                </c:pt>
                <c:pt idx="55">
                  <c:v>150</c:v>
                </c:pt>
                <c:pt idx="56">
                  <c:v>150</c:v>
                </c:pt>
                <c:pt idx="57">
                  <c:v>150</c:v>
                </c:pt>
                <c:pt idx="58">
                  <c:v>150</c:v>
                </c:pt>
                <c:pt idx="59">
                  <c:v>150</c:v>
                </c:pt>
              </c:numCache>
            </c:numRef>
          </c:yVal>
        </c:ser>
        <c:ser>
          <c:idx val="3"/>
          <c:order val="3"/>
          <c:tx>
            <c:v>MR</c:v>
          </c:tx>
          <c:marker>
            <c:symbol val="none"/>
          </c:marker>
          <c:xVal>
            <c:numRef>
              <c:f>Sheet1!$A$108:$A$167</c:f>
              <c:numCache>
                <c:formatCode>General</c:formatCode>
                <c:ptCount val="6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</c:numCache>
            </c:numRef>
          </c:xVal>
          <c:yVal>
            <c:numRef>
              <c:f>Sheet1!$J$108:$J$167</c:f>
              <c:numCache>
                <c:formatCode>_-* #,##0.00_-;\-* #,##0.00_-;_-* "-"??_-;_-@_-</c:formatCode>
                <c:ptCount val="60"/>
                <c:pt idx="0">
                  <c:v>134.33333333333371</c:v>
                </c:pt>
                <c:pt idx="1">
                  <c:v>134.01227429034631</c:v>
                </c:pt>
                <c:pt idx="2">
                  <c:v>134.39651980614858</c:v>
                </c:pt>
                <c:pt idx="3">
                  <c:v>134.66353915634411</c:v>
                </c:pt>
                <c:pt idx="4">
                  <c:v>134.86750464219423</c:v>
                </c:pt>
                <c:pt idx="5">
                  <c:v>135.0321413027238</c:v>
                </c:pt>
                <c:pt idx="6">
                  <c:v>135.16994139666443</c:v>
                </c:pt>
                <c:pt idx="7">
                  <c:v>135.28828339515576</c:v>
                </c:pt>
                <c:pt idx="8">
                  <c:v>135.39188432949427</c:v>
                </c:pt>
                <c:pt idx="9">
                  <c:v>135.48394016739866</c:v>
                </c:pt>
                <c:pt idx="10">
                  <c:v>135.56671495977156</c:v>
                </c:pt>
                <c:pt idx="11">
                  <c:v>135.64187020857108</c:v>
                </c:pt>
                <c:pt idx="12">
                  <c:v>135.71066070615919</c:v>
                </c:pt>
                <c:pt idx="13">
                  <c:v>135.77405689432877</c:v>
                </c:pt>
                <c:pt idx="14">
                  <c:v>135.83282449391405</c:v>
                </c:pt>
                <c:pt idx="15">
                  <c:v>135.88757812729159</c:v>
                </c:pt>
                <c:pt idx="16">
                  <c:v>135.93881849229811</c:v>
                </c:pt>
                <c:pt idx="17">
                  <c:v>135.9869587863306</c:v>
                </c:pt>
                <c:pt idx="18">
                  <c:v>136.03234390311241</c:v>
                </c:pt>
                <c:pt idx="19">
                  <c:v>136.07526464860678</c:v>
                </c:pt>
                <c:pt idx="20">
                  <c:v>136.11596844861461</c:v>
                </c:pt>
                <c:pt idx="21">
                  <c:v>136.15466753691476</c:v>
                </c:pt>
                <c:pt idx="22">
                  <c:v>136.19154530248585</c:v>
                </c:pt>
                <c:pt idx="23">
                  <c:v>136.22676127046708</c:v>
                </c:pt>
                <c:pt idx="24">
                  <c:v>136.26045505475477</c:v>
                </c:pt>
                <c:pt idx="25">
                  <c:v>136.29274952655473</c:v>
                </c:pt>
                <c:pt idx="26">
                  <c:v>136.32375337815722</c:v>
                </c:pt>
                <c:pt idx="27">
                  <c:v>136.3535632151669</c:v>
                </c:pt>
                <c:pt idx="28">
                  <c:v>136.38226527741736</c:v>
                </c:pt>
                <c:pt idx="29">
                  <c:v>136.40993686482759</c:v>
                </c:pt>
                <c:pt idx="30">
                  <c:v>136.43664752681718</c:v>
                </c:pt>
                <c:pt idx="31">
                  <c:v>136.46246006072977</c:v>
                </c:pt>
                <c:pt idx="32">
                  <c:v>136.48743135488431</c:v>
                </c:pt>
                <c:pt idx="33">
                  <c:v>136.51161310434057</c:v>
                </c:pt>
                <c:pt idx="34">
                  <c:v>136.53505242173998</c:v>
                </c:pt>
                <c:pt idx="35">
                  <c:v>136.5577923611007</c:v>
                </c:pt>
                <c:pt idx="36">
                  <c:v>136.57987236904796</c:v>
                </c:pt>
                <c:pt idx="37">
                  <c:v>136.60132867518087</c:v>
                </c:pt>
                <c:pt idx="38">
                  <c:v>136.62219463114533</c:v>
                </c:pt>
                <c:pt idx="39">
                  <c:v>136.64250100630792</c:v>
                </c:pt>
                <c:pt idx="40">
                  <c:v>136.6622762464909</c:v>
                </c:pt>
                <c:pt idx="41">
                  <c:v>136.68154670117605</c:v>
                </c:pt>
                <c:pt idx="42">
                  <c:v>136.70033682367841</c:v>
                </c:pt>
                <c:pt idx="43">
                  <c:v>136.71866934803307</c:v>
                </c:pt>
                <c:pt idx="44">
                  <c:v>136.73656544578478</c:v>
                </c:pt>
                <c:pt idx="45">
                  <c:v>136.75404486534595</c:v>
                </c:pt>
                <c:pt idx="46">
                  <c:v>136.77112605619641</c:v>
                </c:pt>
                <c:pt idx="47">
                  <c:v>136.78782627985797</c:v>
                </c:pt>
                <c:pt idx="48">
                  <c:v>136.80416170929792</c:v>
                </c:pt>
                <c:pt idx="49">
                  <c:v>136.8201475181705</c:v>
                </c:pt>
                <c:pt idx="50">
                  <c:v>136.83579796112295</c:v>
                </c:pt>
                <c:pt idx="51">
                  <c:v>136.8511264462206</c:v>
                </c:pt>
                <c:pt idx="52">
                  <c:v>136.86614560037742</c:v>
                </c:pt>
                <c:pt idx="53">
                  <c:v>136.88086732862396</c:v>
                </c:pt>
                <c:pt idx="54">
                  <c:v>136.89530286784941</c:v>
                </c:pt>
                <c:pt idx="55">
                  <c:v>136.90946283566967</c:v>
                </c:pt>
                <c:pt idx="56">
                  <c:v>136.92335727490158</c:v>
                </c:pt>
                <c:pt idx="57">
                  <c:v>136.93699569413587</c:v>
                </c:pt>
                <c:pt idx="58">
                  <c:v>136.9503871048</c:v>
                </c:pt>
                <c:pt idx="59">
                  <c:v>136.96354005506421</c:v>
                </c:pt>
              </c:numCache>
            </c:numRef>
          </c:yVal>
        </c:ser>
        <c:axId val="82877440"/>
        <c:axId val="83221888"/>
      </c:scatterChart>
      <c:valAx>
        <c:axId val="82877440"/>
        <c:scaling>
          <c:orientation val="minMax"/>
          <c:max val="60"/>
        </c:scaling>
        <c:axPos val="b"/>
        <c:numFmt formatCode="General" sourceLinked="1"/>
        <c:tickLblPos val="nextTo"/>
        <c:crossAx val="83221888"/>
        <c:crosses val="autoZero"/>
        <c:crossBetween val="midCat"/>
      </c:valAx>
      <c:valAx>
        <c:axId val="83221888"/>
        <c:scaling>
          <c:orientation val="minMax"/>
          <c:max val="700"/>
        </c:scaling>
        <c:axPos val="l"/>
        <c:majorGridlines/>
        <c:numFmt formatCode="_-&quot;$&quot;* #,##0_-;\-&quot;$&quot;* #,##0_-;_-&quot;$&quot;* &quot;-&quot;_-;_-@_-" sourceLinked="0"/>
        <c:tickLblPos val="nextTo"/>
        <c:crossAx val="828774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891560584629897"/>
          <c:y val="0.43387864541903992"/>
          <c:w val="0.17919849127769977"/>
          <c:h val="0.15494418475783708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0.65705</cdr:x>
      <cdr:y>0.03048</cdr:y>
    </cdr:from>
    <cdr:to>
      <cdr:x>0.85792</cdr:x>
      <cdr:y>0.29859</cdr:y>
    </cdr:to>
    <cdr:sp macro="" textlink="">
      <cdr:nvSpPr>
        <cdr:cNvPr id="2" name="Arc 1"/>
        <cdr:cNvSpPr/>
      </cdr:nvSpPr>
      <cdr:spPr>
        <a:xfrm xmlns:a="http://schemas.openxmlformats.org/drawingml/2006/main" rot="7374582">
          <a:off x="4026153" y="221986"/>
          <a:ext cx="1380743" cy="1250726"/>
        </a:xfrm>
        <a:prstGeom xmlns:a="http://schemas.openxmlformats.org/drawingml/2006/main" prst="arc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017A8-730F-4BA3-B4C8-D6863632BA5D}" type="datetimeFigureOut">
              <a:rPr lang="en-CA" smtClean="0"/>
              <a:t>25/03/2014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A4D1A-403D-41BB-8490-2B66E530C80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 we have retained the 3</a:t>
            </a:r>
            <a:r>
              <a:rPr lang="en-CA" baseline="30000" dirty="0" smtClean="0"/>
              <a:t>rd</a:t>
            </a:r>
            <a:r>
              <a:rPr lang="en-CA" dirty="0" smtClean="0"/>
              <a:t> degree polynomial form</a:t>
            </a:r>
            <a:r>
              <a:rPr lang="en-CA" baseline="0" dirty="0" smtClean="0"/>
              <a:t> for the Total Cost (TC) function.</a:t>
            </a:r>
          </a:p>
          <a:p>
            <a:endParaRPr lang="en-CA" baseline="0" dirty="0" smtClean="0"/>
          </a:p>
          <a:p>
            <a:r>
              <a:rPr lang="en-CA" baseline="0" dirty="0" smtClean="0"/>
              <a:t>We have ended up with a near linear Total Revenue (TR) Function, as a result of utilizing a constant elasticity inverse demand curve of the for P = ((Q/t)/A) </a:t>
            </a:r>
            <a:r>
              <a:rPr lang="en-CA" baseline="30000" dirty="0" smtClean="0"/>
              <a:t>1/</a:t>
            </a:r>
            <a:r>
              <a:rPr lang="en-CA" sz="1100" baseline="30000" dirty="0">
                <a:solidFill>
                  <a:srgbClr val="000000"/>
                </a:solidFill>
                <a:latin typeface="Times New Roman" pitchFamily="18" charset="0"/>
              </a:rPr>
              <a:t>ϵ</a:t>
            </a:r>
            <a:endParaRPr lang="en-CA" baseline="3000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(see the next slide for details of Average Revenue and Marginal Revenue (and Marginal Cost of course).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Even with a linear total revenue curve, profits are exhausted at a finite level of Q/t.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Here</a:t>
            </a:r>
            <a:r>
              <a:rPr lang="en-CA" baseline="0" dirty="0" smtClean="0"/>
              <a:t> the average and marginal revenue curves appear to be parallel, but in fact both slope downwards, almost imperceptibly and the latter imperceptibly more steeply.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9B93A8D-0DE6-43DE-A9D5-40A0B48AE3E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3EFD6-973E-4477-902B-251941E16333}" type="datetimeFigureOut">
              <a:rPr lang="en-CA" smtClean="0"/>
              <a:pPr/>
              <a:t>25/03/2014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66761-725A-49F7-BE52-F803B44F2C8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clker.com/cliparts/4/2/4/6/11954460462053156856fir_tree_micha_l_latour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1978446" cy="3497611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Review: Present Value Maximization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112474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u="sng" dirty="0" smtClean="0"/>
              <a:t>Two alternatives:</a:t>
            </a:r>
            <a:endParaRPr lang="en-CA" sz="3600" u="sng" dirty="0"/>
          </a:p>
        </p:txBody>
      </p:sp>
      <p:pic>
        <p:nvPicPr>
          <p:cNvPr id="11270" name="Picture 6" descr="http://upload.wikimedia.org/wikipedia/commons/thumb/0/08/Gold_coins_in_a_stack_jo_01.svg/109px-Gold_coins_in_a_stack_jo_01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01008"/>
            <a:ext cx="2019333" cy="22231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580526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Immature tree: Grows 3.5%/year in both size and value</a:t>
            </a:r>
            <a:endParaRPr lang="en-CA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80526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Money: Can be invested in bonds yielding 5% per year</a:t>
            </a:r>
            <a:endParaRPr lang="en-C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Perfect Competition</a:t>
            </a:r>
            <a:endParaRPr lang="en-CA" dirty="0"/>
          </a:p>
        </p:txBody>
      </p:sp>
      <p:pic>
        <p:nvPicPr>
          <p:cNvPr id="16388" name="Picture 4" descr="http://tutor2u.net/economics/revision-notes/a2micro-perfetcompeti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77146" cy="46657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Monopoly</a:t>
            </a:r>
            <a:endParaRPr lang="en-CA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8263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Monopolistic competition</a:t>
            </a:r>
            <a:endParaRPr lang="en-CA" dirty="0"/>
          </a:p>
        </p:txBody>
      </p:sp>
      <p:pic>
        <p:nvPicPr>
          <p:cNvPr id="19458" name="Picture 2" descr="Diagram: Monopolistic Competition - Short Run to Long R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8549310" cy="32041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Product differentiation</a:t>
            </a:r>
            <a:endParaRPr lang="en-CA" dirty="0"/>
          </a:p>
        </p:txBody>
      </p:sp>
      <p:pic>
        <p:nvPicPr>
          <p:cNvPr id="20482" name="Picture 2" descr="http://api.ning.com/files/bj9ZxQEZWXCOLixGAjbSpiR902kqdnqiWETdg5-Yl-je3ZY-MFLHqQ4YDPzraWAS8lgZOjyfAKjHMjWA5f6hsLq*so5xmCPh/NewPic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798007" cy="428890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Abiotic</a:t>
            </a:r>
            <a:r>
              <a:rPr lang="en-CA" dirty="0" smtClean="0"/>
              <a:t> resources</a:t>
            </a:r>
            <a:endParaRPr lang="en-CA" dirty="0"/>
          </a:p>
        </p:txBody>
      </p:sp>
      <p:pic>
        <p:nvPicPr>
          <p:cNvPr id="21506" name="Picture 2" descr="http://upload.wikimedia.org/wikipedia/commons/7/75/Oil_dr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1381125" cy="1905000"/>
          </a:xfrm>
          <a:prstGeom prst="rect">
            <a:avLst/>
          </a:prstGeom>
          <a:noFill/>
        </p:spPr>
      </p:pic>
      <p:pic>
        <p:nvPicPr>
          <p:cNvPr id="21508" name="Picture 4" descr="http://img1.wikia.nocookie.net/__cb20120410064443/elderscrolls/images/3/3b/Ingotste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00808"/>
            <a:ext cx="2664296" cy="1776198"/>
          </a:xfrm>
          <a:prstGeom prst="rect">
            <a:avLst/>
          </a:prstGeom>
          <a:noFill/>
        </p:spPr>
      </p:pic>
      <p:pic>
        <p:nvPicPr>
          <p:cNvPr id="21512" name="Picture 8" descr="http://free.clipartof.com/62-Free-Water-Drop-Clipart-Illustr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632434"/>
            <a:ext cx="1296144" cy="1823949"/>
          </a:xfrm>
          <a:prstGeom prst="rect">
            <a:avLst/>
          </a:prstGeom>
          <a:noFill/>
        </p:spPr>
      </p:pic>
      <p:pic>
        <p:nvPicPr>
          <p:cNvPr id="21514" name="Picture 10" descr="http://searcharchives.vancouver.ca/uploads/r/null/1/9/1947835/455e8612-863e-4f53-826c-e1ad2dc7740d-MAP341.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149080"/>
            <a:ext cx="2987824" cy="2016411"/>
          </a:xfrm>
          <a:prstGeom prst="rect">
            <a:avLst/>
          </a:prstGeom>
          <a:noFill/>
        </p:spPr>
      </p:pic>
      <p:pic>
        <p:nvPicPr>
          <p:cNvPr id="21516" name="Picture 12" descr="http://suptg.thisisnotatrueending.com/archive/21594751/images/135301347986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933056"/>
            <a:ext cx="2448272" cy="24262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328498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Fossil Fuels</a:t>
            </a:r>
            <a:endParaRPr lang="en-CA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28498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Minerals</a:t>
            </a:r>
            <a:endParaRPr lang="en-CA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623720" y="335699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Water</a:t>
            </a:r>
            <a:endParaRPr lang="en-CA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6150114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err="1" smtClean="0"/>
              <a:t>Ricardian</a:t>
            </a:r>
            <a:r>
              <a:rPr lang="en-CA" sz="4000" dirty="0" smtClean="0"/>
              <a:t> Land</a:t>
            </a:r>
            <a:endParaRPr lang="en-CA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615011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/>
              <a:t>Solar Energy</a:t>
            </a:r>
            <a:endParaRPr lang="en-CA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Biotic Resources</a:t>
            </a:r>
            <a:endParaRPr lang="en-CA" dirty="0"/>
          </a:p>
        </p:txBody>
      </p:sp>
      <p:pic>
        <p:nvPicPr>
          <p:cNvPr id="22530" name="Picture 2" descr="http://www.greenpeace.org/canada/Global/canada/image/2010/4/teaser/boreal/BOREAL%20FOREST%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3672408" cy="2162131"/>
          </a:xfrm>
          <a:prstGeom prst="rect">
            <a:avLst/>
          </a:prstGeom>
          <a:noFill/>
        </p:spPr>
      </p:pic>
      <p:pic>
        <p:nvPicPr>
          <p:cNvPr id="22532" name="Picture 4" descr="http://1.bp.blogspot.com/-Cafm1Tc90lI/T5fJ0f7y6KI/AAAAAAAAASI/ajDicpbwJ5M/s1600/school-of-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556792"/>
            <a:ext cx="2727176" cy="2045382"/>
          </a:xfrm>
          <a:prstGeom prst="rect">
            <a:avLst/>
          </a:prstGeom>
          <a:noFill/>
        </p:spPr>
      </p:pic>
      <p:pic>
        <p:nvPicPr>
          <p:cNvPr id="22534" name="Picture 6" descr="http://nature.ca/explore/di-ef/images/21a_wetland2_72566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957690"/>
            <a:ext cx="3672408" cy="2301377"/>
          </a:xfrm>
          <a:prstGeom prst="rect">
            <a:avLst/>
          </a:prstGeom>
          <a:noFill/>
        </p:spPr>
      </p:pic>
      <p:pic>
        <p:nvPicPr>
          <p:cNvPr id="22536" name="Picture 8" descr="http://bonnieplants.com/wp-content/uploads/2011/12/soil-in-han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005064"/>
            <a:ext cx="3312368" cy="231865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Rival and Non-Rival Goods</a:t>
            </a:r>
            <a:endParaRPr lang="en-CA" dirty="0"/>
          </a:p>
        </p:txBody>
      </p:sp>
      <p:pic>
        <p:nvPicPr>
          <p:cNvPr id="23554" name="Picture 2" descr="http://dri1.img.digitalrivercontent.net/Storefront/Company/msintl/images/English/en-INTL_Acer_Aspire_TouchScreen_15in_Laptop_CWF-01122/en-INTL_L_Acer_Aspire_TouchScreen_15in_Laptop_CWF-01122_m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536504" cy="2553971"/>
          </a:xfrm>
          <a:prstGeom prst="rect">
            <a:avLst/>
          </a:prstGeom>
          <a:noFill/>
        </p:spPr>
      </p:pic>
      <p:pic>
        <p:nvPicPr>
          <p:cNvPr id="23556" name="Picture 4" descr="http://com1500g.opossum.ca/le-blogue/files/information_new_med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060848"/>
            <a:ext cx="3566170" cy="24487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581128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/>
              <a:t>Computer: only one person can use it at a time.</a:t>
            </a:r>
            <a:endParaRPr lang="en-C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4549676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/>
              <a:t>Information on the internet: many people can use at once.</a:t>
            </a:r>
            <a:endParaRPr lang="en-CA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26876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Rival</a:t>
            </a:r>
            <a:endParaRPr lang="en-CA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1268760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Non-rival</a:t>
            </a:r>
            <a:endParaRPr lang="en-CA" sz="48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Excludable and non-excludable goods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581128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/>
              <a:t>Vegetables: those who grow them can withhold them until sold </a:t>
            </a:r>
            <a:endParaRPr lang="en-C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4549676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 smtClean="0"/>
              <a:t>Fish in the open ocean: virtually impossible to stop fishing</a:t>
            </a:r>
            <a:endParaRPr lang="en-CA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268760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Excludable</a:t>
            </a:r>
            <a:endParaRPr lang="en-CA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126876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Non-excludable</a:t>
            </a:r>
            <a:endParaRPr lang="en-CA" sz="4800" dirty="0"/>
          </a:p>
        </p:txBody>
      </p:sp>
      <p:pic>
        <p:nvPicPr>
          <p:cNvPr id="24578" name="Picture 2" descr="http://www.homeadvisorhomesource.com/wp-content/uploads/2012/09/Veget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3707904" cy="2471936"/>
          </a:xfrm>
          <a:prstGeom prst="rect">
            <a:avLst/>
          </a:prstGeom>
          <a:noFill/>
        </p:spPr>
      </p:pic>
      <p:pic>
        <p:nvPicPr>
          <p:cNvPr id="24582" name="Picture 6" descr="http://bennisinc.files.wordpress.com/2011/11/school-of-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3888432" cy="25876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Bilateral Externalities</a:t>
            </a:r>
            <a:endParaRPr lang="en-CA" dirty="0"/>
          </a:p>
        </p:txBody>
      </p:sp>
      <p:pic>
        <p:nvPicPr>
          <p:cNvPr id="25602" name="Picture 2" descr="http://pad3.whstatic.com/images/thumb/7/7f/Deal-With-Smokers-when-You-Are-a-Non-Smoker-Step-1.jpg/670px-Deal-With-Smokers-when-You-Are-a-Non-Smoker-Step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381750" cy="47910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Multilateral externalities</a:t>
            </a:r>
            <a:endParaRPr lang="en-CA" dirty="0"/>
          </a:p>
        </p:txBody>
      </p:sp>
      <p:pic>
        <p:nvPicPr>
          <p:cNvPr id="26626" name="Picture 2" descr="http://1.bp.blogspot.com/-Wtv1yXaLG30/T1-Zemck0YI/AAAAAAAAImM/RU7ReJhSaKg/s1600/tar_sands_ex_-3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220655" cy="547260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clker.com/cliparts/4/2/4/6/11954460462053156856fir_tree_micha_l_latour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492896"/>
            <a:ext cx="1978446" cy="3497611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Review: Present Value Maximization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1124744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u="sng" dirty="0" smtClean="0"/>
              <a:t>If you were a profit maximizing capitalist, would you:</a:t>
            </a:r>
            <a:endParaRPr lang="en-CA" sz="36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3212976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Allow a tree worth $100 today to grow by 3.5% and sell in in year from now for $103.50?</a:t>
            </a:r>
            <a:endParaRPr lang="en-CA" sz="2000" dirty="0"/>
          </a:p>
        </p:txBody>
      </p:sp>
      <p:pic>
        <p:nvPicPr>
          <p:cNvPr id="12" name="Picture 6" descr="http://upload.wikimedia.org/wikipedia/commons/thumb/0/08/Gold_coins_in_a_stack_jo_01.svg/109px-Gold_coins_in_a_stack_jo_01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573016"/>
            <a:ext cx="2019333" cy="222312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419872" y="263691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 smtClean="0"/>
              <a:t>$103.50</a:t>
            </a:r>
            <a:endParaRPr lang="en-CA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155" accel="100000">
                                          <p:stCondLst>
                                            <p:cond delay="1845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155" accel="100000">
                                          <p:stCondLst>
                                            <p:cond delay="1845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845" decel="100000"/>
                                        <p:tgtEl>
                                          <p:spTgt spid="1126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845" decel="100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1155">
                                          <p:stCondLst>
                                            <p:cond delay="1845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845" decel="100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1155">
                                          <p:stCondLst>
                                            <p:cond delay="1845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Risk of depletion of non-excludable resources</a:t>
            </a:r>
            <a:endParaRPr lang="en-CA" dirty="0"/>
          </a:p>
        </p:txBody>
      </p:sp>
      <p:pic>
        <p:nvPicPr>
          <p:cNvPr id="27650" name="Picture 2" descr="http://maoctopus.files.wordpress.com/2011/01/1116-web-bittman1-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743463" cy="466990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Public goods</a:t>
            </a:r>
            <a:endParaRPr lang="en-CA" dirty="0"/>
          </a:p>
        </p:txBody>
      </p:sp>
      <p:pic>
        <p:nvPicPr>
          <p:cNvPr id="28674" name="Picture 2" descr="http://upload.wikimedia.org/wikipedia/commons/f/f0/Street_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340768"/>
            <a:ext cx="2715779" cy="40770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661248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How much </a:t>
            </a:r>
            <a:r>
              <a:rPr lang="en-CA" sz="3200" dirty="0" err="1" smtClean="0"/>
              <a:t>ya</a:t>
            </a:r>
            <a:r>
              <a:rPr lang="en-CA" sz="3200" dirty="0"/>
              <a:t> </a:t>
            </a:r>
            <a:r>
              <a:rPr lang="en-CA" sz="3200" dirty="0" err="1" smtClean="0"/>
              <a:t>willin</a:t>
            </a:r>
            <a:r>
              <a:rPr lang="en-CA" sz="3200" dirty="0" smtClean="0"/>
              <a:t>’ to pay for that street light?</a:t>
            </a:r>
            <a:endParaRPr lang="en-CA" sz="32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Public </a:t>
            </a:r>
            <a:r>
              <a:rPr lang="en-CA" dirty="0" err="1" smtClean="0"/>
              <a:t>bads</a:t>
            </a:r>
            <a:endParaRPr lang="en-CA" dirty="0"/>
          </a:p>
        </p:txBody>
      </p:sp>
      <p:pic>
        <p:nvPicPr>
          <p:cNvPr id="29698" name="Picture 2" descr="http://girlgonegreenblog.files.wordpress.com/2012/10/coffeecups-trash-overf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408712" cy="3904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445224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You don’t mind me putting this stuff here, do you?</a:t>
            </a:r>
            <a:endParaRPr lang="en-CA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clker.com/cliparts/4/2/4/6/11954460462053156856fir_tree_micha_l_latour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1978446" cy="3497611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Review: Present Value Maximization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112474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u="sng" dirty="0" smtClean="0"/>
              <a:t>OR:</a:t>
            </a:r>
            <a:endParaRPr lang="en-CA" sz="3600" u="sng" dirty="0"/>
          </a:p>
        </p:txBody>
      </p:sp>
      <p:pic>
        <p:nvPicPr>
          <p:cNvPr id="14338" name="Picture 2" descr="http://fc02.deviantart.net/fs70/i/2012/168/0/f/axe_stock_png_by_doloresdevelde-d53tcq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437112"/>
            <a:ext cx="1872208" cy="1458242"/>
          </a:xfrm>
          <a:prstGeom prst="rect">
            <a:avLst/>
          </a:prstGeom>
          <a:noFill/>
        </p:spPr>
      </p:pic>
      <p:pic>
        <p:nvPicPr>
          <p:cNvPr id="7" name="Picture 6" descr="http://upload.wikimedia.org/wikipedia/commons/thumb/0/08/Gold_coins_in_a_stack_jo_01.svg/109px-Gold_coins_in_a_stack_jo_01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573016"/>
            <a:ext cx="2019333" cy="22231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19672" y="26369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 smtClean="0"/>
              <a:t>$100</a:t>
            </a:r>
            <a:endParaRPr lang="en-CA" sz="5400" dirty="0"/>
          </a:p>
        </p:txBody>
      </p:sp>
      <p:sp>
        <p:nvSpPr>
          <p:cNvPr id="10" name="Right Arrow 9"/>
          <p:cNvSpPr/>
          <p:nvPr/>
        </p:nvSpPr>
        <p:spPr>
          <a:xfrm>
            <a:off x="3707904" y="3645024"/>
            <a:ext cx="2088232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3491880" y="328498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Speculation/investment</a:t>
            </a:r>
            <a:endParaRPr lang="en-CA" b="1" dirty="0"/>
          </a:p>
        </p:txBody>
      </p:sp>
      <p:pic>
        <p:nvPicPr>
          <p:cNvPr id="12" name="Picture 11" descr="http://upload.wikimedia.org/wikipedia/commons/thumb/0/08/Gold_coins_in_a_stack_jo_01.svg/109px-Gold_coins_in_a_stack_jo_01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717032"/>
            <a:ext cx="2019333" cy="222312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372200" y="270892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 smtClean="0"/>
              <a:t>$105</a:t>
            </a:r>
            <a:endParaRPr lang="en-CA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6093296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Today</a:t>
            </a:r>
            <a:endParaRPr lang="en-CA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60932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Tomorrow</a:t>
            </a:r>
            <a:endParaRPr lang="en-CA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Traditional Cost Accountant’s Break-even Chart</a:t>
            </a:r>
            <a:endParaRPr lang="en-CA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043608" y="1844824"/>
          <a:ext cx="6984776" cy="3835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 somewhat more sophisticated view</a:t>
            </a:r>
            <a:endParaRPr lang="en-CA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619672" y="1556792"/>
          <a:ext cx="6226560" cy="5149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 somewhat more sophisticated view</a:t>
            </a:r>
            <a:endParaRPr lang="en-CA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619672" y="1556792"/>
          <a:ext cx="6226560" cy="5149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rc 3"/>
          <p:cNvSpPr/>
          <p:nvPr/>
        </p:nvSpPr>
        <p:spPr>
          <a:xfrm rot="18555674">
            <a:off x="5762969" y="3771438"/>
            <a:ext cx="1783799" cy="1504183"/>
          </a:xfrm>
          <a:prstGeom prst="arc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458720" y="1730566"/>
          <a:ext cx="6226560" cy="444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Varying the assumptions</a:t>
            </a:r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115616" y="1556792"/>
          <a:ext cx="6755711" cy="4475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Behind the curves again</a:t>
            </a:r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Market Structures</a:t>
            </a:r>
            <a:endParaRPr lang="en-CA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79512" y="1484784"/>
          <a:ext cx="8751888" cy="5105400"/>
        </p:xfrm>
        <a:graphic>
          <a:graphicData uri="http://schemas.openxmlformats.org/presentationml/2006/ole">
            <p:oleObj spid="_x0000_s15362" name="Document" r:id="rId3" imgW="8397502" imgH="347131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349</Words>
  <Application>Microsoft Office PowerPoint</Application>
  <PresentationFormat>On-screen Show (4:3)</PresentationFormat>
  <Paragraphs>59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Document</vt:lpstr>
      <vt:lpstr>Review: Present Value Maximization</vt:lpstr>
      <vt:lpstr>Review: Present Value Maximization</vt:lpstr>
      <vt:lpstr>Review: Present Value Maximization</vt:lpstr>
      <vt:lpstr>Traditional Cost Accountant’s Break-even Chart</vt:lpstr>
      <vt:lpstr>A somewhat more sophisticated view</vt:lpstr>
      <vt:lpstr>A somewhat more sophisticated view</vt:lpstr>
      <vt:lpstr>Varying the assumptions</vt:lpstr>
      <vt:lpstr>Behind the curves again</vt:lpstr>
      <vt:lpstr>Market Structures</vt:lpstr>
      <vt:lpstr>Perfect Competition</vt:lpstr>
      <vt:lpstr>Monopoly</vt:lpstr>
      <vt:lpstr>Monopolistic competition</vt:lpstr>
      <vt:lpstr>Product differentiation</vt:lpstr>
      <vt:lpstr>Abiotic resources</vt:lpstr>
      <vt:lpstr>Biotic Resources</vt:lpstr>
      <vt:lpstr>Rival and Non-Rival Goods</vt:lpstr>
      <vt:lpstr>Excludable and non-excludable goods</vt:lpstr>
      <vt:lpstr>Bilateral Externalities</vt:lpstr>
      <vt:lpstr>Multilateral externalities</vt:lpstr>
      <vt:lpstr>Risk of depletion of non-excludable resources</vt:lpstr>
      <vt:lpstr>Public goods</vt:lpstr>
      <vt:lpstr>Public bads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Jordan</dc:creator>
  <cp:lastModifiedBy>Jordan</cp:lastModifiedBy>
  <cp:revision>20</cp:revision>
  <dcterms:created xsi:type="dcterms:W3CDTF">2014-03-23T18:33:58Z</dcterms:created>
  <dcterms:modified xsi:type="dcterms:W3CDTF">2014-03-25T16:49:09Z</dcterms:modified>
</cp:coreProperties>
</file>