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7" r:id="rId2"/>
    <p:sldId id="259" r:id="rId3"/>
    <p:sldId id="258" r:id="rId4"/>
    <p:sldId id="261" r:id="rId5"/>
    <p:sldId id="263" r:id="rId6"/>
    <p:sldId id="265" r:id="rId7"/>
    <p:sldId id="267" r:id="rId8"/>
    <p:sldId id="268" r:id="rId9"/>
    <p:sldId id="269" r:id="rId10"/>
    <p:sldId id="270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3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B\MB-Personal\Ecological%20Economics\SFU-Feb-18th-lecture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smoothMarker"/>
        <c:ser>
          <c:idx val="1"/>
          <c:order val="0"/>
          <c:tx>
            <c:v>Total Revenue (TR)</c:v>
          </c:tx>
          <c:spPr>
            <a:ln>
              <a:solidFill>
                <a:schemeClr val="accent4"/>
              </a:solidFill>
            </a:ln>
          </c:spPr>
          <c:marker>
            <c:symbol val="none"/>
          </c:marker>
          <c:xVal>
            <c:numRef>
              <c:f>[1]Sheet1!$A$8:$A$10</c:f>
              <c:numCache>
                <c:formatCode>General</c:formatCode>
                <c:ptCount val="3"/>
                <c:pt idx="0">
                  <c:v>0</c:v>
                </c:pt>
                <c:pt idx="1">
                  <c:v>10</c:v>
                </c:pt>
                <c:pt idx="2">
                  <c:v>20</c:v>
                </c:pt>
              </c:numCache>
            </c:numRef>
          </c:xVal>
          <c:yVal>
            <c:numRef>
              <c:f>[1]Sheet1!$B$8:$B$10</c:f>
              <c:numCache>
                <c:formatCode>General</c:formatCode>
                <c:ptCount val="3"/>
                <c:pt idx="0">
                  <c:v>0</c:v>
                </c:pt>
                <c:pt idx="1">
                  <c:v>45</c:v>
                </c:pt>
                <c:pt idx="2">
                  <c:v>90</c:v>
                </c:pt>
              </c:numCache>
            </c:numRef>
          </c:yVal>
          <c:smooth val="1"/>
        </c:ser>
        <c:ser>
          <c:idx val="2"/>
          <c:order val="1"/>
          <c:tx>
            <c:v>Total Cost (TC)</c:v>
          </c:tx>
          <c:spPr>
            <a:ln>
              <a:solidFill>
                <a:schemeClr val="accent2"/>
              </a:solidFill>
            </a:ln>
          </c:spPr>
          <c:marker>
            <c:symbol val="none"/>
          </c:marker>
          <c:xVal>
            <c:numRef>
              <c:f>[1]Sheet1!$A$8:$A$10</c:f>
              <c:numCache>
                <c:formatCode>General</c:formatCode>
                <c:ptCount val="3"/>
                <c:pt idx="0">
                  <c:v>0</c:v>
                </c:pt>
                <c:pt idx="1">
                  <c:v>10</c:v>
                </c:pt>
                <c:pt idx="2">
                  <c:v>20</c:v>
                </c:pt>
              </c:numCache>
            </c:numRef>
          </c:xVal>
          <c:yVal>
            <c:numRef>
              <c:f>[1]Sheet1!$C$8:$C$10</c:f>
              <c:numCache>
                <c:formatCode>General</c:formatCode>
                <c:ptCount val="3"/>
                <c:pt idx="0">
                  <c:v>25</c:v>
                </c:pt>
                <c:pt idx="1">
                  <c:v>45</c:v>
                </c:pt>
                <c:pt idx="2">
                  <c:v>65</c:v>
                </c:pt>
              </c:numCache>
            </c:numRef>
          </c:yVal>
          <c:smooth val="1"/>
        </c:ser>
        <c:axId val="75634176"/>
        <c:axId val="75636096"/>
      </c:scatterChart>
      <c:valAx>
        <c:axId val="75634176"/>
        <c:scaling>
          <c:orientation val="minMax"/>
        </c:scaling>
        <c:axPos val="b"/>
        <c:numFmt formatCode="General" sourceLinked="1"/>
        <c:tickLblPos val="nextTo"/>
        <c:crossAx val="75636096"/>
        <c:crosses val="autoZero"/>
        <c:crossBetween val="midCat"/>
      </c:valAx>
      <c:valAx>
        <c:axId val="75636096"/>
        <c:scaling>
          <c:orientation val="minMax"/>
        </c:scaling>
        <c:axPos val="l"/>
        <c:majorGridlines/>
        <c:numFmt formatCode="General" sourceLinked="1"/>
        <c:tickLblPos val="nextTo"/>
        <c:crossAx val="75634176"/>
        <c:crosses val="autoZero"/>
        <c:crossBetween val="midCat"/>
      </c:valAx>
    </c:plotArea>
    <c:legend>
      <c:legendPos val="r"/>
      <c:layout/>
    </c:legend>
    <c:plotVisOnly val="1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>
        <c:manualLayout>
          <c:layoutTarget val="inner"/>
          <c:xMode val="edge"/>
          <c:yMode val="edge"/>
          <c:x val="0.10509866192720373"/>
          <c:y val="0.10738255033557052"/>
          <c:w val="0.77299103338262365"/>
          <c:h val="0.83884408744209105"/>
        </c:manualLayout>
      </c:layout>
      <c:scatterChart>
        <c:scatterStyle val="smoothMarker"/>
        <c:ser>
          <c:idx val="0"/>
          <c:order val="0"/>
          <c:tx>
            <c:v>TC</c:v>
          </c:tx>
          <c:spPr>
            <a:ln>
              <a:solidFill>
                <a:schemeClr val="accent2"/>
              </a:solidFill>
            </a:ln>
          </c:spPr>
          <c:marker>
            <c:symbol val="none"/>
          </c:marker>
          <c:xVal>
            <c:numRef>
              <c:f>Sheet1!$A$34:$A$94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Sheet1!$D$34:$D$94</c:f>
              <c:numCache>
                <c:formatCode>_-* #,##0.00_-;\-* #,##0.00_-;_-* "-"??_-;_-@_-</c:formatCode>
                <c:ptCount val="61"/>
                <c:pt idx="0">
                  <c:v>800</c:v>
                </c:pt>
                <c:pt idx="1">
                  <c:v>921.08</c:v>
                </c:pt>
                <c:pt idx="2">
                  <c:v>1034.6399999999999</c:v>
                </c:pt>
                <c:pt idx="3">
                  <c:v>1141.1599999999999</c:v>
                </c:pt>
                <c:pt idx="4">
                  <c:v>1241.1199999999999</c:v>
                </c:pt>
                <c:pt idx="5">
                  <c:v>1335</c:v>
                </c:pt>
                <c:pt idx="6">
                  <c:v>1423.28</c:v>
                </c:pt>
                <c:pt idx="7">
                  <c:v>1506.44</c:v>
                </c:pt>
                <c:pt idx="8">
                  <c:v>1584.96</c:v>
                </c:pt>
                <c:pt idx="9">
                  <c:v>1659.32</c:v>
                </c:pt>
                <c:pt idx="10">
                  <c:v>1730</c:v>
                </c:pt>
                <c:pt idx="11">
                  <c:v>1797.48</c:v>
                </c:pt>
                <c:pt idx="12">
                  <c:v>1862.24</c:v>
                </c:pt>
                <c:pt idx="13">
                  <c:v>1924.76</c:v>
                </c:pt>
                <c:pt idx="14">
                  <c:v>1985.52</c:v>
                </c:pt>
                <c:pt idx="15">
                  <c:v>2045</c:v>
                </c:pt>
                <c:pt idx="16">
                  <c:v>2103.6800000000003</c:v>
                </c:pt>
                <c:pt idx="17">
                  <c:v>2162.04</c:v>
                </c:pt>
                <c:pt idx="18">
                  <c:v>2220.56</c:v>
                </c:pt>
                <c:pt idx="19">
                  <c:v>2279.7200000000003</c:v>
                </c:pt>
                <c:pt idx="20">
                  <c:v>2340</c:v>
                </c:pt>
                <c:pt idx="21">
                  <c:v>2401.88</c:v>
                </c:pt>
                <c:pt idx="22">
                  <c:v>2465.84</c:v>
                </c:pt>
                <c:pt idx="23">
                  <c:v>2532.36</c:v>
                </c:pt>
                <c:pt idx="24">
                  <c:v>2601.92</c:v>
                </c:pt>
                <c:pt idx="25">
                  <c:v>2675</c:v>
                </c:pt>
                <c:pt idx="26">
                  <c:v>2752.08</c:v>
                </c:pt>
                <c:pt idx="27">
                  <c:v>2833.6400000000003</c:v>
                </c:pt>
                <c:pt idx="28">
                  <c:v>2920.16</c:v>
                </c:pt>
                <c:pt idx="29">
                  <c:v>3012.12</c:v>
                </c:pt>
                <c:pt idx="30">
                  <c:v>3110</c:v>
                </c:pt>
                <c:pt idx="31">
                  <c:v>3214.2799999999997</c:v>
                </c:pt>
                <c:pt idx="32">
                  <c:v>3325.44</c:v>
                </c:pt>
                <c:pt idx="33">
                  <c:v>3443.96</c:v>
                </c:pt>
                <c:pt idx="34">
                  <c:v>3570.32</c:v>
                </c:pt>
                <c:pt idx="35">
                  <c:v>3705</c:v>
                </c:pt>
                <c:pt idx="36">
                  <c:v>3848.48</c:v>
                </c:pt>
                <c:pt idx="37">
                  <c:v>4001.24</c:v>
                </c:pt>
                <c:pt idx="38">
                  <c:v>4163.76</c:v>
                </c:pt>
                <c:pt idx="39">
                  <c:v>4336.5200000000004</c:v>
                </c:pt>
                <c:pt idx="40">
                  <c:v>4520</c:v>
                </c:pt>
                <c:pt idx="41">
                  <c:v>4714.68</c:v>
                </c:pt>
                <c:pt idx="42">
                  <c:v>4921.04</c:v>
                </c:pt>
                <c:pt idx="43">
                  <c:v>5139.5600000000004</c:v>
                </c:pt>
                <c:pt idx="44">
                  <c:v>5370.72</c:v>
                </c:pt>
                <c:pt idx="45">
                  <c:v>5615</c:v>
                </c:pt>
                <c:pt idx="46">
                  <c:v>5872.88</c:v>
                </c:pt>
                <c:pt idx="47">
                  <c:v>6144.84</c:v>
                </c:pt>
                <c:pt idx="48">
                  <c:v>6431.3600000000024</c:v>
                </c:pt>
                <c:pt idx="49">
                  <c:v>6732.92</c:v>
                </c:pt>
                <c:pt idx="50">
                  <c:v>7050</c:v>
                </c:pt>
                <c:pt idx="51">
                  <c:v>7383.08</c:v>
                </c:pt>
                <c:pt idx="52">
                  <c:v>7732.6399999999994</c:v>
                </c:pt>
                <c:pt idx="53">
                  <c:v>8099.1600000000044</c:v>
                </c:pt>
                <c:pt idx="54">
                  <c:v>8483.1200000000008</c:v>
                </c:pt>
                <c:pt idx="55">
                  <c:v>8885</c:v>
                </c:pt>
                <c:pt idx="56">
                  <c:v>9305.2800000000007</c:v>
                </c:pt>
                <c:pt idx="57">
                  <c:v>9744.44</c:v>
                </c:pt>
                <c:pt idx="58">
                  <c:v>10202.960000000001</c:v>
                </c:pt>
                <c:pt idx="59">
                  <c:v>10681.32</c:v>
                </c:pt>
                <c:pt idx="60">
                  <c:v>11180</c:v>
                </c:pt>
              </c:numCache>
            </c:numRef>
          </c:yVal>
          <c:smooth val="1"/>
        </c:ser>
        <c:ser>
          <c:idx val="1"/>
          <c:order val="1"/>
          <c:tx>
            <c:v>TR</c:v>
          </c:tx>
          <c:spPr>
            <a:ln>
              <a:solidFill>
                <a:srgbClr val="0070C0"/>
              </a:solidFill>
            </a:ln>
          </c:spPr>
          <c:marker>
            <c:symbol val="none"/>
          </c:marker>
          <c:xVal>
            <c:numRef>
              <c:f>Sheet1!$A$107:$A$167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Sheet1!$D$107:$D$167</c:f>
              <c:numCache>
                <c:formatCode>_-* #,##0.00_-;\-* #,##0.00_-;_-* "-"??_-;_-@_-</c:formatCode>
                <c:ptCount val="61"/>
                <c:pt idx="0">
                  <c:v>0</c:v>
                </c:pt>
                <c:pt idx="1">
                  <c:v>493.5</c:v>
                </c:pt>
                <c:pt idx="2">
                  <c:v>974</c:v>
                </c:pt>
                <c:pt idx="3">
                  <c:v>1441.5</c:v>
                </c:pt>
                <c:pt idx="4">
                  <c:v>1896</c:v>
                </c:pt>
                <c:pt idx="5">
                  <c:v>2337.5</c:v>
                </c:pt>
                <c:pt idx="6">
                  <c:v>2766</c:v>
                </c:pt>
                <c:pt idx="7">
                  <c:v>3181.5</c:v>
                </c:pt>
                <c:pt idx="8">
                  <c:v>3584</c:v>
                </c:pt>
                <c:pt idx="9">
                  <c:v>3973.5</c:v>
                </c:pt>
                <c:pt idx="10">
                  <c:v>4350</c:v>
                </c:pt>
                <c:pt idx="11">
                  <c:v>4713.5</c:v>
                </c:pt>
                <c:pt idx="12">
                  <c:v>5064</c:v>
                </c:pt>
                <c:pt idx="13">
                  <c:v>5401.5</c:v>
                </c:pt>
                <c:pt idx="14">
                  <c:v>5726</c:v>
                </c:pt>
                <c:pt idx="15">
                  <c:v>6037.5</c:v>
                </c:pt>
                <c:pt idx="16">
                  <c:v>6336</c:v>
                </c:pt>
                <c:pt idx="17">
                  <c:v>6621.5</c:v>
                </c:pt>
                <c:pt idx="18">
                  <c:v>6894</c:v>
                </c:pt>
                <c:pt idx="19">
                  <c:v>7153.5</c:v>
                </c:pt>
                <c:pt idx="20">
                  <c:v>7400</c:v>
                </c:pt>
                <c:pt idx="21">
                  <c:v>7633.5</c:v>
                </c:pt>
                <c:pt idx="22">
                  <c:v>7854</c:v>
                </c:pt>
                <c:pt idx="23">
                  <c:v>8061.5</c:v>
                </c:pt>
                <c:pt idx="24">
                  <c:v>8256</c:v>
                </c:pt>
                <c:pt idx="25">
                  <c:v>8437.5</c:v>
                </c:pt>
                <c:pt idx="26">
                  <c:v>8606</c:v>
                </c:pt>
                <c:pt idx="27">
                  <c:v>8761.5</c:v>
                </c:pt>
                <c:pt idx="28">
                  <c:v>8904</c:v>
                </c:pt>
                <c:pt idx="29">
                  <c:v>9033.5</c:v>
                </c:pt>
                <c:pt idx="30">
                  <c:v>9150</c:v>
                </c:pt>
                <c:pt idx="31">
                  <c:v>9253.5</c:v>
                </c:pt>
                <c:pt idx="32">
                  <c:v>9344</c:v>
                </c:pt>
                <c:pt idx="33">
                  <c:v>9421.5</c:v>
                </c:pt>
                <c:pt idx="34">
                  <c:v>9486</c:v>
                </c:pt>
                <c:pt idx="35">
                  <c:v>9537.5</c:v>
                </c:pt>
                <c:pt idx="36">
                  <c:v>9576</c:v>
                </c:pt>
                <c:pt idx="37">
                  <c:v>9601.5</c:v>
                </c:pt>
                <c:pt idx="38">
                  <c:v>9614</c:v>
                </c:pt>
                <c:pt idx="39">
                  <c:v>9613.5</c:v>
                </c:pt>
                <c:pt idx="40">
                  <c:v>9600</c:v>
                </c:pt>
                <c:pt idx="41">
                  <c:v>9573.5</c:v>
                </c:pt>
                <c:pt idx="42">
                  <c:v>9534</c:v>
                </c:pt>
                <c:pt idx="43">
                  <c:v>9481.5</c:v>
                </c:pt>
                <c:pt idx="44">
                  <c:v>9416</c:v>
                </c:pt>
                <c:pt idx="45">
                  <c:v>9337.5</c:v>
                </c:pt>
                <c:pt idx="46">
                  <c:v>9246</c:v>
                </c:pt>
                <c:pt idx="47">
                  <c:v>9141.5</c:v>
                </c:pt>
                <c:pt idx="48">
                  <c:v>9024</c:v>
                </c:pt>
                <c:pt idx="49">
                  <c:v>8893.5</c:v>
                </c:pt>
                <c:pt idx="50">
                  <c:v>8750</c:v>
                </c:pt>
                <c:pt idx="51">
                  <c:v>8593.5</c:v>
                </c:pt>
                <c:pt idx="52">
                  <c:v>8424</c:v>
                </c:pt>
                <c:pt idx="53">
                  <c:v>8241.5</c:v>
                </c:pt>
                <c:pt idx="54">
                  <c:v>8046</c:v>
                </c:pt>
                <c:pt idx="55">
                  <c:v>7837.5</c:v>
                </c:pt>
                <c:pt idx="56">
                  <c:v>7616</c:v>
                </c:pt>
                <c:pt idx="57">
                  <c:v>7381.5</c:v>
                </c:pt>
                <c:pt idx="58">
                  <c:v>7134</c:v>
                </c:pt>
                <c:pt idx="59">
                  <c:v>6873.5</c:v>
                </c:pt>
                <c:pt idx="60">
                  <c:v>6600</c:v>
                </c:pt>
              </c:numCache>
            </c:numRef>
          </c:yVal>
          <c:smooth val="1"/>
        </c:ser>
        <c:axId val="76727040"/>
        <c:axId val="76728576"/>
      </c:scatterChart>
      <c:valAx>
        <c:axId val="76727040"/>
        <c:scaling>
          <c:orientation val="minMax"/>
          <c:max val="60"/>
        </c:scaling>
        <c:axPos val="b"/>
        <c:numFmt formatCode="General" sourceLinked="1"/>
        <c:tickLblPos val="nextTo"/>
        <c:crossAx val="76728576"/>
        <c:crosses val="autoZero"/>
        <c:crossBetween val="midCat"/>
      </c:valAx>
      <c:valAx>
        <c:axId val="76728576"/>
        <c:scaling>
          <c:orientation val="minMax"/>
        </c:scaling>
        <c:axPos val="l"/>
        <c:majorGridlines/>
        <c:numFmt formatCode="_-&quot;$&quot;* #,##0_-;\-&quot;$&quot;* #,##0_-;_-&quot;$&quot;* &quot;-&quot;_-;_-@_-" sourceLinked="0"/>
        <c:tickLblPos val="nextTo"/>
        <c:crossAx val="76727040"/>
        <c:crosses val="autoZero"/>
        <c:crossBetween val="midCat"/>
      </c:valAx>
    </c:plotArea>
    <c:legend>
      <c:legendPos val="r"/>
      <c:layout/>
    </c:legend>
    <c:plotVisOnly val="1"/>
  </c:chart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lineMarker"/>
        <c:ser>
          <c:idx val="1"/>
          <c:order val="0"/>
          <c:tx>
            <c:v>AC</c:v>
          </c:tx>
          <c:marker>
            <c:symbol val="none"/>
          </c:marker>
          <c:xVal>
            <c:numRef>
              <c:f>Sheet1!$A$35:$A$94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Sheet1!$E$35:$E$94</c:f>
              <c:numCache>
                <c:formatCode>_-* #,##0.0000_-;\-* #,##0.0000_-;_-* "-"??_-;_-@_-</c:formatCode>
                <c:ptCount val="60"/>
                <c:pt idx="0">
                  <c:v>921.08</c:v>
                </c:pt>
                <c:pt idx="1">
                  <c:v>517.31999999999948</c:v>
                </c:pt>
                <c:pt idx="2">
                  <c:v>380.38666666666671</c:v>
                </c:pt>
                <c:pt idx="3">
                  <c:v>310.27999999999969</c:v>
                </c:pt>
                <c:pt idx="4">
                  <c:v>267</c:v>
                </c:pt>
                <c:pt idx="5">
                  <c:v>237.21333333333334</c:v>
                </c:pt>
                <c:pt idx="6">
                  <c:v>215.20571428571418</c:v>
                </c:pt>
                <c:pt idx="7">
                  <c:v>198.12</c:v>
                </c:pt>
                <c:pt idx="8">
                  <c:v>184.36888888888927</c:v>
                </c:pt>
                <c:pt idx="9">
                  <c:v>173</c:v>
                </c:pt>
                <c:pt idx="10">
                  <c:v>163.40727272727273</c:v>
                </c:pt>
                <c:pt idx="11">
                  <c:v>155.18666666666658</c:v>
                </c:pt>
                <c:pt idx="12">
                  <c:v>148.05846153846161</c:v>
                </c:pt>
                <c:pt idx="13">
                  <c:v>141.82285714285717</c:v>
                </c:pt>
                <c:pt idx="14">
                  <c:v>136.33333333333363</c:v>
                </c:pt>
                <c:pt idx="15">
                  <c:v>131.48000000000027</c:v>
                </c:pt>
                <c:pt idx="16">
                  <c:v>127.17882352941162</c:v>
                </c:pt>
                <c:pt idx="17">
                  <c:v>123.36444444444444</c:v>
                </c:pt>
                <c:pt idx="18">
                  <c:v>119.98526315789475</c:v>
                </c:pt>
                <c:pt idx="19">
                  <c:v>117</c:v>
                </c:pt>
                <c:pt idx="20">
                  <c:v>114.37523809523805</c:v>
                </c:pt>
                <c:pt idx="21">
                  <c:v>112.08363636363623</c:v>
                </c:pt>
                <c:pt idx="22">
                  <c:v>110.10260869565218</c:v>
                </c:pt>
                <c:pt idx="23">
                  <c:v>108.41333333333334</c:v>
                </c:pt>
                <c:pt idx="24">
                  <c:v>107</c:v>
                </c:pt>
                <c:pt idx="25">
                  <c:v>105.84923076923091</c:v>
                </c:pt>
                <c:pt idx="26">
                  <c:v>104.94962962962992</c:v>
                </c:pt>
                <c:pt idx="27">
                  <c:v>104.29142857142857</c:v>
                </c:pt>
                <c:pt idx="28">
                  <c:v>103.86620689655145</c:v>
                </c:pt>
                <c:pt idx="29">
                  <c:v>103.66666666666667</c:v>
                </c:pt>
                <c:pt idx="30">
                  <c:v>103.68645161290308</c:v>
                </c:pt>
                <c:pt idx="31">
                  <c:v>103.92</c:v>
                </c:pt>
                <c:pt idx="32">
                  <c:v>104.3624242424241</c:v>
                </c:pt>
                <c:pt idx="33">
                  <c:v>105.00941176470589</c:v>
                </c:pt>
                <c:pt idx="34">
                  <c:v>105.85714285714285</c:v>
                </c:pt>
                <c:pt idx="35">
                  <c:v>106.90222222222222</c:v>
                </c:pt>
                <c:pt idx="36">
                  <c:v>108.14162162162162</c:v>
                </c:pt>
                <c:pt idx="37">
                  <c:v>109.57263157894738</c:v>
                </c:pt>
                <c:pt idx="38">
                  <c:v>111.19282051282026</c:v>
                </c:pt>
                <c:pt idx="39">
                  <c:v>113</c:v>
                </c:pt>
                <c:pt idx="40">
                  <c:v>114.99219512195123</c:v>
                </c:pt>
                <c:pt idx="41">
                  <c:v>117.16761904761918</c:v>
                </c:pt>
                <c:pt idx="42">
                  <c:v>119.52465116279068</c:v>
                </c:pt>
                <c:pt idx="43">
                  <c:v>122.06181818181832</c:v>
                </c:pt>
                <c:pt idx="44">
                  <c:v>124.77777777777763</c:v>
                </c:pt>
                <c:pt idx="45">
                  <c:v>127.6713043478259</c:v>
                </c:pt>
                <c:pt idx="46">
                  <c:v>130.74127659574458</c:v>
                </c:pt>
                <c:pt idx="47">
                  <c:v>133.98666666666668</c:v>
                </c:pt>
                <c:pt idx="48">
                  <c:v>137.40653061224489</c:v>
                </c:pt>
                <c:pt idx="49">
                  <c:v>141</c:v>
                </c:pt>
                <c:pt idx="50">
                  <c:v>144.76627450980362</c:v>
                </c:pt>
                <c:pt idx="51">
                  <c:v>148.70461538461538</c:v>
                </c:pt>
                <c:pt idx="52">
                  <c:v>152.81433962264151</c:v>
                </c:pt>
                <c:pt idx="53">
                  <c:v>157.09481481481478</c:v>
                </c:pt>
                <c:pt idx="54">
                  <c:v>161.54545454545453</c:v>
                </c:pt>
                <c:pt idx="55">
                  <c:v>166.1657142857143</c:v>
                </c:pt>
                <c:pt idx="56">
                  <c:v>170.95508771929826</c:v>
                </c:pt>
                <c:pt idx="57">
                  <c:v>175.91310344827588</c:v>
                </c:pt>
                <c:pt idx="58">
                  <c:v>181.03932203389815</c:v>
                </c:pt>
                <c:pt idx="59">
                  <c:v>186.33333333333363</c:v>
                </c:pt>
              </c:numCache>
            </c:numRef>
          </c:yVal>
        </c:ser>
        <c:ser>
          <c:idx val="0"/>
          <c:order val="1"/>
          <c:tx>
            <c:v>MC</c:v>
          </c:tx>
          <c:spPr>
            <a:ln>
              <a:solidFill>
                <a:schemeClr val="accent6">
                  <a:lumMod val="60000"/>
                  <a:lumOff val="40000"/>
                </a:schemeClr>
              </a:solidFill>
            </a:ln>
          </c:spPr>
          <c:marker>
            <c:symbol val="none"/>
          </c:marker>
          <c:xVal>
            <c:numRef>
              <c:f>Sheet1!$A$34:$A$94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Sheet1!$F$34:$F$94</c:f>
              <c:numCache>
                <c:formatCode>_-* #,##0.00_-;\-* #,##0.00_-;_-* "-"??_-;_-@_-</c:formatCode>
                <c:ptCount val="61"/>
                <c:pt idx="0">
                  <c:v>125</c:v>
                </c:pt>
                <c:pt idx="1">
                  <c:v>117.24000000000002</c:v>
                </c:pt>
                <c:pt idx="2">
                  <c:v>109.96000000000002</c:v>
                </c:pt>
                <c:pt idx="3">
                  <c:v>103.16</c:v>
                </c:pt>
                <c:pt idx="4">
                  <c:v>96.84</c:v>
                </c:pt>
                <c:pt idx="5">
                  <c:v>91</c:v>
                </c:pt>
                <c:pt idx="6">
                  <c:v>85.64</c:v>
                </c:pt>
                <c:pt idx="7">
                  <c:v>80.759999999999991</c:v>
                </c:pt>
                <c:pt idx="8">
                  <c:v>76.36</c:v>
                </c:pt>
                <c:pt idx="9">
                  <c:v>72.440000000000026</c:v>
                </c:pt>
                <c:pt idx="10">
                  <c:v>69</c:v>
                </c:pt>
                <c:pt idx="11">
                  <c:v>66.039999999999992</c:v>
                </c:pt>
                <c:pt idx="12">
                  <c:v>63.56</c:v>
                </c:pt>
                <c:pt idx="13">
                  <c:v>61.56</c:v>
                </c:pt>
                <c:pt idx="14">
                  <c:v>60.04</c:v>
                </c:pt>
                <c:pt idx="15">
                  <c:v>59</c:v>
                </c:pt>
                <c:pt idx="16">
                  <c:v>58.44</c:v>
                </c:pt>
                <c:pt idx="17">
                  <c:v>58.36</c:v>
                </c:pt>
                <c:pt idx="18">
                  <c:v>58.760000000000012</c:v>
                </c:pt>
                <c:pt idx="19">
                  <c:v>59.64</c:v>
                </c:pt>
                <c:pt idx="20">
                  <c:v>61</c:v>
                </c:pt>
                <c:pt idx="21">
                  <c:v>62.839999999999989</c:v>
                </c:pt>
                <c:pt idx="22">
                  <c:v>65.16</c:v>
                </c:pt>
                <c:pt idx="23">
                  <c:v>67.959999999999994</c:v>
                </c:pt>
                <c:pt idx="24">
                  <c:v>71.240000000000023</c:v>
                </c:pt>
                <c:pt idx="25">
                  <c:v>75</c:v>
                </c:pt>
                <c:pt idx="26">
                  <c:v>79.239999999999995</c:v>
                </c:pt>
                <c:pt idx="27">
                  <c:v>83.960000000000022</c:v>
                </c:pt>
                <c:pt idx="28">
                  <c:v>89.16</c:v>
                </c:pt>
                <c:pt idx="29">
                  <c:v>94.84</c:v>
                </c:pt>
                <c:pt idx="30">
                  <c:v>101</c:v>
                </c:pt>
                <c:pt idx="31">
                  <c:v>107.63999999999999</c:v>
                </c:pt>
                <c:pt idx="32">
                  <c:v>114.75999999999999</c:v>
                </c:pt>
                <c:pt idx="33">
                  <c:v>122.36000000000001</c:v>
                </c:pt>
                <c:pt idx="34">
                  <c:v>130.44</c:v>
                </c:pt>
                <c:pt idx="35">
                  <c:v>139</c:v>
                </c:pt>
                <c:pt idx="36">
                  <c:v>148.03999999999996</c:v>
                </c:pt>
                <c:pt idx="37">
                  <c:v>157.56</c:v>
                </c:pt>
                <c:pt idx="38">
                  <c:v>167.56</c:v>
                </c:pt>
                <c:pt idx="39">
                  <c:v>178.03999999999996</c:v>
                </c:pt>
                <c:pt idx="40">
                  <c:v>189</c:v>
                </c:pt>
                <c:pt idx="41">
                  <c:v>200.44</c:v>
                </c:pt>
                <c:pt idx="42">
                  <c:v>212.36</c:v>
                </c:pt>
                <c:pt idx="43">
                  <c:v>224.76</c:v>
                </c:pt>
                <c:pt idx="44">
                  <c:v>237.64</c:v>
                </c:pt>
                <c:pt idx="45">
                  <c:v>251</c:v>
                </c:pt>
                <c:pt idx="46">
                  <c:v>264.83999999999969</c:v>
                </c:pt>
                <c:pt idx="47">
                  <c:v>279.15999999999997</c:v>
                </c:pt>
                <c:pt idx="48">
                  <c:v>293.96000000000004</c:v>
                </c:pt>
                <c:pt idx="49">
                  <c:v>309.24</c:v>
                </c:pt>
                <c:pt idx="50">
                  <c:v>325</c:v>
                </c:pt>
                <c:pt idx="51">
                  <c:v>341.24</c:v>
                </c:pt>
                <c:pt idx="52">
                  <c:v>357.95999999999964</c:v>
                </c:pt>
                <c:pt idx="53">
                  <c:v>375.15999999999997</c:v>
                </c:pt>
                <c:pt idx="54">
                  <c:v>392.83999999999969</c:v>
                </c:pt>
                <c:pt idx="55">
                  <c:v>411</c:v>
                </c:pt>
                <c:pt idx="56">
                  <c:v>429.64000000000038</c:v>
                </c:pt>
                <c:pt idx="57">
                  <c:v>448.76</c:v>
                </c:pt>
                <c:pt idx="58">
                  <c:v>468.36</c:v>
                </c:pt>
                <c:pt idx="59">
                  <c:v>488.4399999999992</c:v>
                </c:pt>
                <c:pt idx="60">
                  <c:v>509</c:v>
                </c:pt>
              </c:numCache>
            </c:numRef>
          </c:yVal>
        </c:ser>
        <c:ser>
          <c:idx val="2"/>
          <c:order val="2"/>
          <c:tx>
            <c:v>D = P(Q) = AR</c:v>
          </c:tx>
          <c:spPr>
            <a:ln>
              <a:solidFill>
                <a:srgbClr val="39639D"/>
              </a:solidFill>
            </a:ln>
          </c:spPr>
          <c:marker>
            <c:symbol val="none"/>
          </c:marker>
          <c:xVal>
            <c:numRef>
              <c:f>Sheet1!$A$108:$A$167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Sheet1!$E$108:$E$167</c:f>
              <c:numCache>
                <c:formatCode>_-* #,##0.00_-;\-* #,##0.00_-;_-* "-"??_-;_-@_-</c:formatCode>
                <c:ptCount val="60"/>
                <c:pt idx="0">
                  <c:v>493.5</c:v>
                </c:pt>
                <c:pt idx="1">
                  <c:v>487</c:v>
                </c:pt>
                <c:pt idx="2">
                  <c:v>480.5</c:v>
                </c:pt>
                <c:pt idx="3">
                  <c:v>474</c:v>
                </c:pt>
                <c:pt idx="4">
                  <c:v>467.5</c:v>
                </c:pt>
                <c:pt idx="5">
                  <c:v>461</c:v>
                </c:pt>
                <c:pt idx="6">
                  <c:v>454.5</c:v>
                </c:pt>
                <c:pt idx="7">
                  <c:v>448</c:v>
                </c:pt>
                <c:pt idx="8">
                  <c:v>441.5</c:v>
                </c:pt>
                <c:pt idx="9">
                  <c:v>435</c:v>
                </c:pt>
                <c:pt idx="10">
                  <c:v>428.5</c:v>
                </c:pt>
                <c:pt idx="11">
                  <c:v>422</c:v>
                </c:pt>
                <c:pt idx="12">
                  <c:v>415.5</c:v>
                </c:pt>
                <c:pt idx="13">
                  <c:v>409</c:v>
                </c:pt>
                <c:pt idx="14">
                  <c:v>402.5</c:v>
                </c:pt>
                <c:pt idx="15">
                  <c:v>396</c:v>
                </c:pt>
                <c:pt idx="16">
                  <c:v>389.5</c:v>
                </c:pt>
                <c:pt idx="17">
                  <c:v>383</c:v>
                </c:pt>
                <c:pt idx="18">
                  <c:v>376.5</c:v>
                </c:pt>
                <c:pt idx="19">
                  <c:v>370</c:v>
                </c:pt>
                <c:pt idx="20">
                  <c:v>363.5</c:v>
                </c:pt>
                <c:pt idx="21">
                  <c:v>357</c:v>
                </c:pt>
                <c:pt idx="22">
                  <c:v>350.5</c:v>
                </c:pt>
                <c:pt idx="23">
                  <c:v>344</c:v>
                </c:pt>
                <c:pt idx="24">
                  <c:v>337.5</c:v>
                </c:pt>
                <c:pt idx="25">
                  <c:v>331</c:v>
                </c:pt>
                <c:pt idx="26">
                  <c:v>324.5</c:v>
                </c:pt>
                <c:pt idx="27">
                  <c:v>318</c:v>
                </c:pt>
                <c:pt idx="28">
                  <c:v>311.5</c:v>
                </c:pt>
                <c:pt idx="29">
                  <c:v>305</c:v>
                </c:pt>
                <c:pt idx="30">
                  <c:v>298.5</c:v>
                </c:pt>
                <c:pt idx="31">
                  <c:v>292</c:v>
                </c:pt>
                <c:pt idx="32">
                  <c:v>285.5</c:v>
                </c:pt>
                <c:pt idx="33">
                  <c:v>279</c:v>
                </c:pt>
                <c:pt idx="34">
                  <c:v>272.5</c:v>
                </c:pt>
                <c:pt idx="35">
                  <c:v>266</c:v>
                </c:pt>
                <c:pt idx="36">
                  <c:v>259.5</c:v>
                </c:pt>
                <c:pt idx="37">
                  <c:v>253</c:v>
                </c:pt>
                <c:pt idx="38">
                  <c:v>246.5</c:v>
                </c:pt>
                <c:pt idx="39">
                  <c:v>240</c:v>
                </c:pt>
                <c:pt idx="40">
                  <c:v>233.5</c:v>
                </c:pt>
                <c:pt idx="41">
                  <c:v>227</c:v>
                </c:pt>
                <c:pt idx="42">
                  <c:v>220.5</c:v>
                </c:pt>
                <c:pt idx="43">
                  <c:v>214</c:v>
                </c:pt>
                <c:pt idx="44">
                  <c:v>207.5</c:v>
                </c:pt>
                <c:pt idx="45">
                  <c:v>201</c:v>
                </c:pt>
                <c:pt idx="46">
                  <c:v>194.5</c:v>
                </c:pt>
                <c:pt idx="47">
                  <c:v>188</c:v>
                </c:pt>
                <c:pt idx="48">
                  <c:v>181.5</c:v>
                </c:pt>
                <c:pt idx="49">
                  <c:v>175</c:v>
                </c:pt>
                <c:pt idx="50">
                  <c:v>168.5</c:v>
                </c:pt>
                <c:pt idx="51">
                  <c:v>162</c:v>
                </c:pt>
                <c:pt idx="52">
                  <c:v>155.5</c:v>
                </c:pt>
                <c:pt idx="53">
                  <c:v>149</c:v>
                </c:pt>
                <c:pt idx="54">
                  <c:v>142.5</c:v>
                </c:pt>
                <c:pt idx="55">
                  <c:v>136</c:v>
                </c:pt>
                <c:pt idx="56">
                  <c:v>129.5</c:v>
                </c:pt>
                <c:pt idx="57">
                  <c:v>123</c:v>
                </c:pt>
                <c:pt idx="58">
                  <c:v>116.5</c:v>
                </c:pt>
                <c:pt idx="59">
                  <c:v>110</c:v>
                </c:pt>
              </c:numCache>
            </c:numRef>
          </c:yVal>
        </c:ser>
        <c:ser>
          <c:idx val="3"/>
          <c:order val="3"/>
          <c:tx>
            <c:v>MR</c:v>
          </c:tx>
          <c:spPr>
            <a:ln>
              <a:solidFill>
                <a:srgbClr val="18A818"/>
              </a:solidFill>
            </a:ln>
          </c:spPr>
          <c:marker>
            <c:symbol val="none"/>
          </c:marker>
          <c:xVal>
            <c:numRef>
              <c:f>Sheet1!$A$108:$A$167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Sheet1!$F$108:$F$167</c:f>
              <c:numCache>
                <c:formatCode>_-* #,##0.00_-;\-* #,##0.00_-;_-* "-"??_-;_-@_-</c:formatCode>
                <c:ptCount val="60"/>
                <c:pt idx="0">
                  <c:v>487</c:v>
                </c:pt>
                <c:pt idx="1">
                  <c:v>474</c:v>
                </c:pt>
                <c:pt idx="2">
                  <c:v>461</c:v>
                </c:pt>
                <c:pt idx="3">
                  <c:v>448</c:v>
                </c:pt>
                <c:pt idx="4">
                  <c:v>435</c:v>
                </c:pt>
                <c:pt idx="5">
                  <c:v>422</c:v>
                </c:pt>
                <c:pt idx="6">
                  <c:v>409</c:v>
                </c:pt>
                <c:pt idx="7">
                  <c:v>396</c:v>
                </c:pt>
                <c:pt idx="8">
                  <c:v>383</c:v>
                </c:pt>
                <c:pt idx="9">
                  <c:v>370</c:v>
                </c:pt>
                <c:pt idx="10">
                  <c:v>357</c:v>
                </c:pt>
                <c:pt idx="11">
                  <c:v>344</c:v>
                </c:pt>
                <c:pt idx="12">
                  <c:v>331</c:v>
                </c:pt>
                <c:pt idx="13">
                  <c:v>318</c:v>
                </c:pt>
                <c:pt idx="14">
                  <c:v>305</c:v>
                </c:pt>
                <c:pt idx="15">
                  <c:v>292</c:v>
                </c:pt>
                <c:pt idx="16">
                  <c:v>279</c:v>
                </c:pt>
                <c:pt idx="17">
                  <c:v>266</c:v>
                </c:pt>
                <c:pt idx="18">
                  <c:v>253</c:v>
                </c:pt>
                <c:pt idx="19">
                  <c:v>240</c:v>
                </c:pt>
                <c:pt idx="20">
                  <c:v>227</c:v>
                </c:pt>
                <c:pt idx="21">
                  <c:v>214</c:v>
                </c:pt>
                <c:pt idx="22">
                  <c:v>201</c:v>
                </c:pt>
                <c:pt idx="23">
                  <c:v>188</c:v>
                </c:pt>
                <c:pt idx="24">
                  <c:v>175</c:v>
                </c:pt>
                <c:pt idx="25">
                  <c:v>162</c:v>
                </c:pt>
                <c:pt idx="26">
                  <c:v>149</c:v>
                </c:pt>
                <c:pt idx="27">
                  <c:v>136</c:v>
                </c:pt>
                <c:pt idx="28">
                  <c:v>123</c:v>
                </c:pt>
                <c:pt idx="29">
                  <c:v>110</c:v>
                </c:pt>
                <c:pt idx="30">
                  <c:v>97</c:v>
                </c:pt>
                <c:pt idx="31">
                  <c:v>84</c:v>
                </c:pt>
                <c:pt idx="32">
                  <c:v>71</c:v>
                </c:pt>
                <c:pt idx="33">
                  <c:v>58</c:v>
                </c:pt>
                <c:pt idx="34">
                  <c:v>45</c:v>
                </c:pt>
                <c:pt idx="35">
                  <c:v>32</c:v>
                </c:pt>
                <c:pt idx="36">
                  <c:v>19</c:v>
                </c:pt>
                <c:pt idx="37">
                  <c:v>6</c:v>
                </c:pt>
                <c:pt idx="38">
                  <c:v>-7</c:v>
                </c:pt>
                <c:pt idx="39">
                  <c:v>-20</c:v>
                </c:pt>
                <c:pt idx="40">
                  <c:v>-33</c:v>
                </c:pt>
                <c:pt idx="41">
                  <c:v>-46</c:v>
                </c:pt>
                <c:pt idx="42">
                  <c:v>-59</c:v>
                </c:pt>
                <c:pt idx="43">
                  <c:v>-72</c:v>
                </c:pt>
                <c:pt idx="44">
                  <c:v>-85</c:v>
                </c:pt>
                <c:pt idx="45">
                  <c:v>-98</c:v>
                </c:pt>
                <c:pt idx="46">
                  <c:v>-111</c:v>
                </c:pt>
                <c:pt idx="47">
                  <c:v>-124</c:v>
                </c:pt>
                <c:pt idx="48">
                  <c:v>-137</c:v>
                </c:pt>
                <c:pt idx="49">
                  <c:v>-150</c:v>
                </c:pt>
                <c:pt idx="50">
                  <c:v>-163</c:v>
                </c:pt>
                <c:pt idx="51">
                  <c:v>-176</c:v>
                </c:pt>
                <c:pt idx="52">
                  <c:v>-189</c:v>
                </c:pt>
                <c:pt idx="53">
                  <c:v>-202</c:v>
                </c:pt>
                <c:pt idx="54">
                  <c:v>-215</c:v>
                </c:pt>
                <c:pt idx="55">
                  <c:v>-228</c:v>
                </c:pt>
                <c:pt idx="56">
                  <c:v>-241</c:v>
                </c:pt>
                <c:pt idx="57">
                  <c:v>-254</c:v>
                </c:pt>
                <c:pt idx="58">
                  <c:v>-267</c:v>
                </c:pt>
                <c:pt idx="59">
                  <c:v>-280</c:v>
                </c:pt>
              </c:numCache>
            </c:numRef>
          </c:yVal>
        </c:ser>
        <c:axId val="106171008"/>
        <c:axId val="107598208"/>
      </c:scatterChart>
      <c:valAx>
        <c:axId val="106171008"/>
        <c:scaling>
          <c:orientation val="minMax"/>
          <c:max val="60"/>
        </c:scaling>
        <c:axPos val="b"/>
        <c:numFmt formatCode="General" sourceLinked="1"/>
        <c:tickLblPos val="nextTo"/>
        <c:crossAx val="107598208"/>
        <c:crosses val="autoZero"/>
        <c:crossBetween val="midCat"/>
      </c:valAx>
      <c:valAx>
        <c:axId val="107598208"/>
        <c:scaling>
          <c:orientation val="minMax"/>
          <c:max val="700"/>
          <c:min val="0"/>
        </c:scaling>
        <c:axPos val="l"/>
        <c:majorGridlines/>
        <c:numFmt formatCode="_-&quot;$&quot;* #,##0_-;\-&quot;$&quot;* #,##0_-;_-&quot;$&quot;* &quot;-&quot;_-;_-@_-" sourceLinked="0"/>
        <c:tickLblPos val="nextTo"/>
        <c:crossAx val="106171008"/>
        <c:crosses val="autoZero"/>
        <c:crossBetween val="midCat"/>
      </c:valAx>
    </c:plotArea>
    <c:legend>
      <c:legendPos val="r"/>
      <c:layout/>
    </c:legend>
    <c:plotVisOnly val="1"/>
  </c:chart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smoothMarker"/>
        <c:ser>
          <c:idx val="0"/>
          <c:order val="0"/>
          <c:tx>
            <c:v>TC</c:v>
          </c:tx>
          <c:spPr>
            <a:ln>
              <a:solidFill>
                <a:schemeClr val="accent2"/>
              </a:solidFill>
            </a:ln>
          </c:spPr>
          <c:marker>
            <c:symbol val="none"/>
          </c:marker>
          <c:xVal>
            <c:numRef>
              <c:f>Sheet1!$A$34:$A$94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Sheet1!$D$34:$D$94</c:f>
              <c:numCache>
                <c:formatCode>_-* #,##0.00_-;\-* #,##0.00_-;_-* "-"??_-;_-@_-</c:formatCode>
                <c:ptCount val="61"/>
                <c:pt idx="0">
                  <c:v>800</c:v>
                </c:pt>
                <c:pt idx="1">
                  <c:v>921.08</c:v>
                </c:pt>
                <c:pt idx="2">
                  <c:v>1034.6399999999999</c:v>
                </c:pt>
                <c:pt idx="3">
                  <c:v>1141.1599999999999</c:v>
                </c:pt>
                <c:pt idx="4">
                  <c:v>1241.1199999999999</c:v>
                </c:pt>
                <c:pt idx="5">
                  <c:v>1335</c:v>
                </c:pt>
                <c:pt idx="6">
                  <c:v>1423.28</c:v>
                </c:pt>
                <c:pt idx="7">
                  <c:v>1506.44</c:v>
                </c:pt>
                <c:pt idx="8">
                  <c:v>1584.96</c:v>
                </c:pt>
                <c:pt idx="9">
                  <c:v>1659.32</c:v>
                </c:pt>
                <c:pt idx="10">
                  <c:v>1730</c:v>
                </c:pt>
                <c:pt idx="11">
                  <c:v>1797.48</c:v>
                </c:pt>
                <c:pt idx="12">
                  <c:v>1862.24</c:v>
                </c:pt>
                <c:pt idx="13">
                  <c:v>1924.76</c:v>
                </c:pt>
                <c:pt idx="14">
                  <c:v>1985.52</c:v>
                </c:pt>
                <c:pt idx="15">
                  <c:v>2045</c:v>
                </c:pt>
                <c:pt idx="16">
                  <c:v>2103.6800000000003</c:v>
                </c:pt>
                <c:pt idx="17">
                  <c:v>2162.04</c:v>
                </c:pt>
                <c:pt idx="18">
                  <c:v>2220.56</c:v>
                </c:pt>
                <c:pt idx="19">
                  <c:v>2279.7200000000003</c:v>
                </c:pt>
                <c:pt idx="20">
                  <c:v>2340</c:v>
                </c:pt>
                <c:pt idx="21">
                  <c:v>2401.88</c:v>
                </c:pt>
                <c:pt idx="22">
                  <c:v>2465.84</c:v>
                </c:pt>
                <c:pt idx="23">
                  <c:v>2532.36</c:v>
                </c:pt>
                <c:pt idx="24">
                  <c:v>2601.92</c:v>
                </c:pt>
                <c:pt idx="25">
                  <c:v>2675</c:v>
                </c:pt>
                <c:pt idx="26">
                  <c:v>2752.08</c:v>
                </c:pt>
                <c:pt idx="27">
                  <c:v>2833.6400000000003</c:v>
                </c:pt>
                <c:pt idx="28">
                  <c:v>2920.16</c:v>
                </c:pt>
                <c:pt idx="29">
                  <c:v>3012.12</c:v>
                </c:pt>
                <c:pt idx="30">
                  <c:v>3110</c:v>
                </c:pt>
                <c:pt idx="31">
                  <c:v>3214.2799999999997</c:v>
                </c:pt>
                <c:pt idx="32">
                  <c:v>3325.44</c:v>
                </c:pt>
                <c:pt idx="33">
                  <c:v>3443.96</c:v>
                </c:pt>
                <c:pt idx="34">
                  <c:v>3570.32</c:v>
                </c:pt>
                <c:pt idx="35">
                  <c:v>3705</c:v>
                </c:pt>
                <c:pt idx="36">
                  <c:v>3848.48</c:v>
                </c:pt>
                <c:pt idx="37">
                  <c:v>4001.24</c:v>
                </c:pt>
                <c:pt idx="38">
                  <c:v>4163.76</c:v>
                </c:pt>
                <c:pt idx="39">
                  <c:v>4336.5200000000004</c:v>
                </c:pt>
                <c:pt idx="40">
                  <c:v>4520</c:v>
                </c:pt>
                <c:pt idx="41">
                  <c:v>4714.68</c:v>
                </c:pt>
                <c:pt idx="42">
                  <c:v>4921.04</c:v>
                </c:pt>
                <c:pt idx="43">
                  <c:v>5139.5600000000004</c:v>
                </c:pt>
                <c:pt idx="44">
                  <c:v>5370.72</c:v>
                </c:pt>
                <c:pt idx="45">
                  <c:v>5615</c:v>
                </c:pt>
                <c:pt idx="46">
                  <c:v>5872.88</c:v>
                </c:pt>
                <c:pt idx="47">
                  <c:v>6144.84</c:v>
                </c:pt>
                <c:pt idx="48">
                  <c:v>6431.3600000000024</c:v>
                </c:pt>
                <c:pt idx="49">
                  <c:v>6732.92</c:v>
                </c:pt>
                <c:pt idx="50">
                  <c:v>7050</c:v>
                </c:pt>
                <c:pt idx="51">
                  <c:v>7383.08</c:v>
                </c:pt>
                <c:pt idx="52">
                  <c:v>7732.6399999999994</c:v>
                </c:pt>
                <c:pt idx="53">
                  <c:v>8099.1600000000044</c:v>
                </c:pt>
                <c:pt idx="54">
                  <c:v>8483.1200000000008</c:v>
                </c:pt>
                <c:pt idx="55">
                  <c:v>8885</c:v>
                </c:pt>
                <c:pt idx="56">
                  <c:v>9305.2800000000007</c:v>
                </c:pt>
                <c:pt idx="57">
                  <c:v>9744.44</c:v>
                </c:pt>
                <c:pt idx="58">
                  <c:v>10202.960000000001</c:v>
                </c:pt>
                <c:pt idx="59">
                  <c:v>10681.32</c:v>
                </c:pt>
                <c:pt idx="60">
                  <c:v>11180</c:v>
                </c:pt>
              </c:numCache>
            </c:numRef>
          </c:yVal>
          <c:smooth val="1"/>
        </c:ser>
        <c:ser>
          <c:idx val="1"/>
          <c:order val="1"/>
          <c:tx>
            <c:v>TR</c:v>
          </c:tx>
          <c:spPr>
            <a:ln>
              <a:solidFill>
                <a:schemeClr val="accent4"/>
              </a:solidFill>
            </a:ln>
          </c:spPr>
          <c:marker>
            <c:symbol val="none"/>
          </c:marker>
          <c:xVal>
            <c:numRef>
              <c:f>Sheet1!$A$107:$A$167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Sheet1!$I$108:$I$167</c:f>
              <c:numCache>
                <c:formatCode>_-* #,##0.00_-;\-* #,##0.00_-;_-* "-"??_-;_-@_-</c:formatCode>
                <c:ptCount val="60"/>
                <c:pt idx="0">
                  <c:v>151</c:v>
                </c:pt>
                <c:pt idx="1">
                  <c:v>300.00001922486956</c:v>
                </c:pt>
                <c:pt idx="2">
                  <c:v>450.00000003350431</c:v>
                </c:pt>
                <c:pt idx="3">
                  <c:v>600.0000000003696</c:v>
                </c:pt>
                <c:pt idx="4">
                  <c:v>750.00000000001125</c:v>
                </c:pt>
                <c:pt idx="5">
                  <c:v>900.00000000000068</c:v>
                </c:pt>
                <c:pt idx="6">
                  <c:v>1050</c:v>
                </c:pt>
                <c:pt idx="7">
                  <c:v>1200</c:v>
                </c:pt>
                <c:pt idx="8">
                  <c:v>1350</c:v>
                </c:pt>
                <c:pt idx="9">
                  <c:v>1500</c:v>
                </c:pt>
                <c:pt idx="10">
                  <c:v>1650</c:v>
                </c:pt>
                <c:pt idx="11">
                  <c:v>1800</c:v>
                </c:pt>
                <c:pt idx="12">
                  <c:v>1950</c:v>
                </c:pt>
                <c:pt idx="13">
                  <c:v>2100</c:v>
                </c:pt>
                <c:pt idx="14">
                  <c:v>2250</c:v>
                </c:pt>
                <c:pt idx="15">
                  <c:v>2400</c:v>
                </c:pt>
                <c:pt idx="16">
                  <c:v>2550</c:v>
                </c:pt>
                <c:pt idx="17">
                  <c:v>2700</c:v>
                </c:pt>
                <c:pt idx="18">
                  <c:v>2850</c:v>
                </c:pt>
                <c:pt idx="19">
                  <c:v>3000</c:v>
                </c:pt>
                <c:pt idx="20">
                  <c:v>3150</c:v>
                </c:pt>
                <c:pt idx="21">
                  <c:v>3300</c:v>
                </c:pt>
                <c:pt idx="22">
                  <c:v>3450</c:v>
                </c:pt>
                <c:pt idx="23">
                  <c:v>3600</c:v>
                </c:pt>
                <c:pt idx="24">
                  <c:v>3750</c:v>
                </c:pt>
                <c:pt idx="25">
                  <c:v>3900</c:v>
                </c:pt>
                <c:pt idx="26">
                  <c:v>4050</c:v>
                </c:pt>
                <c:pt idx="27">
                  <c:v>4200</c:v>
                </c:pt>
                <c:pt idx="28">
                  <c:v>4350</c:v>
                </c:pt>
                <c:pt idx="29">
                  <c:v>4500</c:v>
                </c:pt>
                <c:pt idx="30">
                  <c:v>4650</c:v>
                </c:pt>
                <c:pt idx="31">
                  <c:v>4800</c:v>
                </c:pt>
                <c:pt idx="32">
                  <c:v>4950</c:v>
                </c:pt>
                <c:pt idx="33">
                  <c:v>5100</c:v>
                </c:pt>
                <c:pt idx="34">
                  <c:v>5250</c:v>
                </c:pt>
                <c:pt idx="35">
                  <c:v>5400</c:v>
                </c:pt>
                <c:pt idx="36">
                  <c:v>5550</c:v>
                </c:pt>
                <c:pt idx="37">
                  <c:v>5700</c:v>
                </c:pt>
                <c:pt idx="38">
                  <c:v>5850</c:v>
                </c:pt>
                <c:pt idx="39">
                  <c:v>6000</c:v>
                </c:pt>
                <c:pt idx="40">
                  <c:v>6150</c:v>
                </c:pt>
                <c:pt idx="41">
                  <c:v>6300</c:v>
                </c:pt>
                <c:pt idx="42">
                  <c:v>6450</c:v>
                </c:pt>
                <c:pt idx="43">
                  <c:v>6600</c:v>
                </c:pt>
                <c:pt idx="44">
                  <c:v>6750</c:v>
                </c:pt>
                <c:pt idx="45">
                  <c:v>6900</c:v>
                </c:pt>
                <c:pt idx="46">
                  <c:v>7050</c:v>
                </c:pt>
                <c:pt idx="47">
                  <c:v>7200</c:v>
                </c:pt>
                <c:pt idx="48">
                  <c:v>7350</c:v>
                </c:pt>
                <c:pt idx="49">
                  <c:v>7500</c:v>
                </c:pt>
                <c:pt idx="50">
                  <c:v>7650</c:v>
                </c:pt>
                <c:pt idx="51">
                  <c:v>7800</c:v>
                </c:pt>
                <c:pt idx="52">
                  <c:v>7950</c:v>
                </c:pt>
                <c:pt idx="53">
                  <c:v>8100</c:v>
                </c:pt>
                <c:pt idx="54">
                  <c:v>8250</c:v>
                </c:pt>
                <c:pt idx="55">
                  <c:v>8400</c:v>
                </c:pt>
                <c:pt idx="56">
                  <c:v>8550</c:v>
                </c:pt>
                <c:pt idx="57">
                  <c:v>8700</c:v>
                </c:pt>
                <c:pt idx="58">
                  <c:v>8850</c:v>
                </c:pt>
                <c:pt idx="59">
                  <c:v>9000</c:v>
                </c:pt>
              </c:numCache>
            </c:numRef>
          </c:yVal>
          <c:smooth val="1"/>
        </c:ser>
        <c:axId val="77358976"/>
        <c:axId val="77360512"/>
      </c:scatterChart>
      <c:valAx>
        <c:axId val="77358976"/>
        <c:scaling>
          <c:orientation val="minMax"/>
          <c:max val="60"/>
        </c:scaling>
        <c:axPos val="b"/>
        <c:numFmt formatCode="General" sourceLinked="1"/>
        <c:tickLblPos val="nextTo"/>
        <c:crossAx val="77360512"/>
        <c:crosses val="autoZero"/>
        <c:crossBetween val="midCat"/>
      </c:valAx>
      <c:valAx>
        <c:axId val="77360512"/>
        <c:scaling>
          <c:orientation val="minMax"/>
        </c:scaling>
        <c:axPos val="l"/>
        <c:majorGridlines/>
        <c:numFmt formatCode="_-&quot;$&quot;* #,##0_-;\-&quot;$&quot;* #,##0_-;_-&quot;$&quot;* &quot;-&quot;_-;_-@_-" sourceLinked="0"/>
        <c:tickLblPos val="nextTo"/>
        <c:crossAx val="77358976"/>
        <c:crosses val="autoZero"/>
        <c:crossBetween val="midCat"/>
      </c:valAx>
    </c:plotArea>
    <c:legend>
      <c:legendPos val="r"/>
      <c:layout/>
    </c:legend>
    <c:plotVisOnly val="1"/>
  </c:chart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plotArea>
      <c:layout/>
      <c:scatterChart>
        <c:scatterStyle val="lineMarker"/>
        <c:ser>
          <c:idx val="1"/>
          <c:order val="0"/>
          <c:tx>
            <c:v>AC</c:v>
          </c:tx>
          <c:marker>
            <c:symbol val="none"/>
          </c:marker>
          <c:xVal>
            <c:numRef>
              <c:f>Sheet1!$A$35:$A$94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Sheet1!$E$35:$E$94</c:f>
              <c:numCache>
                <c:formatCode>_-* #,##0.0000_-;\-* #,##0.0000_-;_-* "-"??_-;_-@_-</c:formatCode>
                <c:ptCount val="60"/>
                <c:pt idx="0">
                  <c:v>921.08</c:v>
                </c:pt>
                <c:pt idx="1">
                  <c:v>517.31999999999948</c:v>
                </c:pt>
                <c:pt idx="2">
                  <c:v>380.38666666666671</c:v>
                </c:pt>
                <c:pt idx="3">
                  <c:v>310.27999999999969</c:v>
                </c:pt>
                <c:pt idx="4">
                  <c:v>267</c:v>
                </c:pt>
                <c:pt idx="5">
                  <c:v>237.21333333333334</c:v>
                </c:pt>
                <c:pt idx="6">
                  <c:v>215.20571428571418</c:v>
                </c:pt>
                <c:pt idx="7">
                  <c:v>198.12</c:v>
                </c:pt>
                <c:pt idx="8">
                  <c:v>184.36888888888922</c:v>
                </c:pt>
                <c:pt idx="9">
                  <c:v>173</c:v>
                </c:pt>
                <c:pt idx="10">
                  <c:v>163.40727272727273</c:v>
                </c:pt>
                <c:pt idx="11">
                  <c:v>155.18666666666658</c:v>
                </c:pt>
                <c:pt idx="12">
                  <c:v>148.05846153846161</c:v>
                </c:pt>
                <c:pt idx="13">
                  <c:v>141.82285714285717</c:v>
                </c:pt>
                <c:pt idx="14">
                  <c:v>136.3333333333336</c:v>
                </c:pt>
                <c:pt idx="15">
                  <c:v>131.48000000000027</c:v>
                </c:pt>
                <c:pt idx="16">
                  <c:v>127.17882352941163</c:v>
                </c:pt>
                <c:pt idx="17">
                  <c:v>123.36444444444444</c:v>
                </c:pt>
                <c:pt idx="18">
                  <c:v>119.98526315789475</c:v>
                </c:pt>
                <c:pt idx="19">
                  <c:v>117</c:v>
                </c:pt>
                <c:pt idx="20">
                  <c:v>114.37523809523805</c:v>
                </c:pt>
                <c:pt idx="21">
                  <c:v>112.08363636363624</c:v>
                </c:pt>
                <c:pt idx="22">
                  <c:v>110.10260869565218</c:v>
                </c:pt>
                <c:pt idx="23">
                  <c:v>108.41333333333334</c:v>
                </c:pt>
                <c:pt idx="24">
                  <c:v>107</c:v>
                </c:pt>
                <c:pt idx="25">
                  <c:v>105.8492307692309</c:v>
                </c:pt>
                <c:pt idx="26">
                  <c:v>104.9496296296299</c:v>
                </c:pt>
                <c:pt idx="27">
                  <c:v>104.29142857142857</c:v>
                </c:pt>
                <c:pt idx="28">
                  <c:v>103.86620689655147</c:v>
                </c:pt>
                <c:pt idx="29">
                  <c:v>103.66666666666667</c:v>
                </c:pt>
                <c:pt idx="30">
                  <c:v>103.6864516129031</c:v>
                </c:pt>
                <c:pt idx="31">
                  <c:v>103.92</c:v>
                </c:pt>
                <c:pt idx="32">
                  <c:v>104.36242424242411</c:v>
                </c:pt>
                <c:pt idx="33">
                  <c:v>105.00941176470589</c:v>
                </c:pt>
                <c:pt idx="34">
                  <c:v>105.85714285714285</c:v>
                </c:pt>
                <c:pt idx="35">
                  <c:v>106.90222222222222</c:v>
                </c:pt>
                <c:pt idx="36">
                  <c:v>108.14162162162162</c:v>
                </c:pt>
                <c:pt idx="37">
                  <c:v>109.57263157894738</c:v>
                </c:pt>
                <c:pt idx="38">
                  <c:v>111.19282051282028</c:v>
                </c:pt>
                <c:pt idx="39">
                  <c:v>113</c:v>
                </c:pt>
                <c:pt idx="40">
                  <c:v>114.99219512195123</c:v>
                </c:pt>
                <c:pt idx="41">
                  <c:v>117.16761904761917</c:v>
                </c:pt>
                <c:pt idx="42">
                  <c:v>119.52465116279068</c:v>
                </c:pt>
                <c:pt idx="43">
                  <c:v>122.06181818181831</c:v>
                </c:pt>
                <c:pt idx="44">
                  <c:v>124.77777777777764</c:v>
                </c:pt>
                <c:pt idx="45">
                  <c:v>127.67130434782592</c:v>
                </c:pt>
                <c:pt idx="46">
                  <c:v>130.74127659574458</c:v>
                </c:pt>
                <c:pt idx="47">
                  <c:v>133.98666666666668</c:v>
                </c:pt>
                <c:pt idx="48">
                  <c:v>137.40653061224489</c:v>
                </c:pt>
                <c:pt idx="49">
                  <c:v>141</c:v>
                </c:pt>
                <c:pt idx="50">
                  <c:v>144.76627450980365</c:v>
                </c:pt>
                <c:pt idx="51">
                  <c:v>148.70461538461538</c:v>
                </c:pt>
                <c:pt idx="52">
                  <c:v>152.81433962264151</c:v>
                </c:pt>
                <c:pt idx="53">
                  <c:v>157.09481481481478</c:v>
                </c:pt>
                <c:pt idx="54">
                  <c:v>161.54545454545453</c:v>
                </c:pt>
                <c:pt idx="55">
                  <c:v>166.1657142857143</c:v>
                </c:pt>
                <c:pt idx="56">
                  <c:v>170.95508771929826</c:v>
                </c:pt>
                <c:pt idx="57">
                  <c:v>175.91310344827588</c:v>
                </c:pt>
                <c:pt idx="58">
                  <c:v>181.03932203389815</c:v>
                </c:pt>
                <c:pt idx="59">
                  <c:v>186.3333333333336</c:v>
                </c:pt>
              </c:numCache>
            </c:numRef>
          </c:yVal>
        </c:ser>
        <c:ser>
          <c:idx val="0"/>
          <c:order val="1"/>
          <c:tx>
            <c:v>MC</c:v>
          </c:tx>
          <c:spPr>
            <a:ln>
              <a:solidFill>
                <a:schemeClr val="accent6">
                  <a:lumMod val="40000"/>
                  <a:lumOff val="60000"/>
                </a:schemeClr>
              </a:solidFill>
            </a:ln>
          </c:spPr>
          <c:marker>
            <c:symbol val="none"/>
          </c:marker>
          <c:xVal>
            <c:numRef>
              <c:f>Sheet1!$A$34:$A$94</c:f>
              <c:numCache>
                <c:formatCode>General</c:formatCode>
                <c:ptCount val="61"/>
                <c:pt idx="0">
                  <c:v>0</c:v>
                </c:pt>
                <c:pt idx="1">
                  <c:v>1</c:v>
                </c:pt>
                <c:pt idx="2">
                  <c:v>2</c:v>
                </c:pt>
                <c:pt idx="3">
                  <c:v>3</c:v>
                </c:pt>
                <c:pt idx="4">
                  <c:v>4</c:v>
                </c:pt>
                <c:pt idx="5">
                  <c:v>5</c:v>
                </c:pt>
                <c:pt idx="6">
                  <c:v>6</c:v>
                </c:pt>
                <c:pt idx="7">
                  <c:v>7</c:v>
                </c:pt>
                <c:pt idx="8">
                  <c:v>8</c:v>
                </c:pt>
                <c:pt idx="9">
                  <c:v>9</c:v>
                </c:pt>
                <c:pt idx="10">
                  <c:v>10</c:v>
                </c:pt>
                <c:pt idx="11">
                  <c:v>11</c:v>
                </c:pt>
                <c:pt idx="12">
                  <c:v>12</c:v>
                </c:pt>
                <c:pt idx="13">
                  <c:v>13</c:v>
                </c:pt>
                <c:pt idx="14">
                  <c:v>14</c:v>
                </c:pt>
                <c:pt idx="15">
                  <c:v>15</c:v>
                </c:pt>
                <c:pt idx="16">
                  <c:v>16</c:v>
                </c:pt>
                <c:pt idx="17">
                  <c:v>17</c:v>
                </c:pt>
                <c:pt idx="18">
                  <c:v>18</c:v>
                </c:pt>
                <c:pt idx="19">
                  <c:v>19</c:v>
                </c:pt>
                <c:pt idx="20">
                  <c:v>20</c:v>
                </c:pt>
                <c:pt idx="21">
                  <c:v>21</c:v>
                </c:pt>
                <c:pt idx="22">
                  <c:v>22</c:v>
                </c:pt>
                <c:pt idx="23">
                  <c:v>23</c:v>
                </c:pt>
                <c:pt idx="24">
                  <c:v>24</c:v>
                </c:pt>
                <c:pt idx="25">
                  <c:v>25</c:v>
                </c:pt>
                <c:pt idx="26">
                  <c:v>26</c:v>
                </c:pt>
                <c:pt idx="27">
                  <c:v>27</c:v>
                </c:pt>
                <c:pt idx="28">
                  <c:v>28</c:v>
                </c:pt>
                <c:pt idx="29">
                  <c:v>29</c:v>
                </c:pt>
                <c:pt idx="30">
                  <c:v>30</c:v>
                </c:pt>
                <c:pt idx="31">
                  <c:v>31</c:v>
                </c:pt>
                <c:pt idx="32">
                  <c:v>32</c:v>
                </c:pt>
                <c:pt idx="33">
                  <c:v>33</c:v>
                </c:pt>
                <c:pt idx="34">
                  <c:v>34</c:v>
                </c:pt>
                <c:pt idx="35">
                  <c:v>35</c:v>
                </c:pt>
                <c:pt idx="36">
                  <c:v>36</c:v>
                </c:pt>
                <c:pt idx="37">
                  <c:v>37</c:v>
                </c:pt>
                <c:pt idx="38">
                  <c:v>38</c:v>
                </c:pt>
                <c:pt idx="39">
                  <c:v>39</c:v>
                </c:pt>
                <c:pt idx="40">
                  <c:v>40</c:v>
                </c:pt>
                <c:pt idx="41">
                  <c:v>41</c:v>
                </c:pt>
                <c:pt idx="42">
                  <c:v>42</c:v>
                </c:pt>
                <c:pt idx="43">
                  <c:v>43</c:v>
                </c:pt>
                <c:pt idx="44">
                  <c:v>44</c:v>
                </c:pt>
                <c:pt idx="45">
                  <c:v>45</c:v>
                </c:pt>
                <c:pt idx="46">
                  <c:v>46</c:v>
                </c:pt>
                <c:pt idx="47">
                  <c:v>47</c:v>
                </c:pt>
                <c:pt idx="48">
                  <c:v>48</c:v>
                </c:pt>
                <c:pt idx="49">
                  <c:v>49</c:v>
                </c:pt>
                <c:pt idx="50">
                  <c:v>50</c:v>
                </c:pt>
                <c:pt idx="51">
                  <c:v>51</c:v>
                </c:pt>
                <c:pt idx="52">
                  <c:v>52</c:v>
                </c:pt>
                <c:pt idx="53">
                  <c:v>53</c:v>
                </c:pt>
                <c:pt idx="54">
                  <c:v>54</c:v>
                </c:pt>
                <c:pt idx="55">
                  <c:v>55</c:v>
                </c:pt>
                <c:pt idx="56">
                  <c:v>56</c:v>
                </c:pt>
                <c:pt idx="57">
                  <c:v>57</c:v>
                </c:pt>
                <c:pt idx="58">
                  <c:v>58</c:v>
                </c:pt>
                <c:pt idx="59">
                  <c:v>59</c:v>
                </c:pt>
                <c:pt idx="60">
                  <c:v>60</c:v>
                </c:pt>
              </c:numCache>
            </c:numRef>
          </c:xVal>
          <c:yVal>
            <c:numRef>
              <c:f>Sheet1!$F$34:$F$94</c:f>
              <c:numCache>
                <c:formatCode>_-* #,##0.00_-;\-* #,##0.00_-;_-* "-"??_-;_-@_-</c:formatCode>
                <c:ptCount val="61"/>
                <c:pt idx="0">
                  <c:v>125</c:v>
                </c:pt>
                <c:pt idx="1">
                  <c:v>117.24000000000002</c:v>
                </c:pt>
                <c:pt idx="2">
                  <c:v>109.96000000000002</c:v>
                </c:pt>
                <c:pt idx="3">
                  <c:v>103.16</c:v>
                </c:pt>
                <c:pt idx="4">
                  <c:v>96.84</c:v>
                </c:pt>
                <c:pt idx="5">
                  <c:v>91</c:v>
                </c:pt>
                <c:pt idx="6">
                  <c:v>85.64</c:v>
                </c:pt>
                <c:pt idx="7">
                  <c:v>80.759999999999991</c:v>
                </c:pt>
                <c:pt idx="8">
                  <c:v>76.36</c:v>
                </c:pt>
                <c:pt idx="9">
                  <c:v>72.440000000000026</c:v>
                </c:pt>
                <c:pt idx="10">
                  <c:v>69</c:v>
                </c:pt>
                <c:pt idx="11">
                  <c:v>66.039999999999992</c:v>
                </c:pt>
                <c:pt idx="12">
                  <c:v>63.56</c:v>
                </c:pt>
                <c:pt idx="13">
                  <c:v>61.56</c:v>
                </c:pt>
                <c:pt idx="14">
                  <c:v>60.04</c:v>
                </c:pt>
                <c:pt idx="15">
                  <c:v>59</c:v>
                </c:pt>
                <c:pt idx="16">
                  <c:v>58.44</c:v>
                </c:pt>
                <c:pt idx="17">
                  <c:v>58.36</c:v>
                </c:pt>
                <c:pt idx="18">
                  <c:v>58.760000000000012</c:v>
                </c:pt>
                <c:pt idx="19">
                  <c:v>59.64</c:v>
                </c:pt>
                <c:pt idx="20">
                  <c:v>61</c:v>
                </c:pt>
                <c:pt idx="21">
                  <c:v>62.839999999999989</c:v>
                </c:pt>
                <c:pt idx="22">
                  <c:v>65.16</c:v>
                </c:pt>
                <c:pt idx="23">
                  <c:v>67.959999999999994</c:v>
                </c:pt>
                <c:pt idx="24">
                  <c:v>71.240000000000023</c:v>
                </c:pt>
                <c:pt idx="25">
                  <c:v>75</c:v>
                </c:pt>
                <c:pt idx="26">
                  <c:v>79.239999999999995</c:v>
                </c:pt>
                <c:pt idx="27">
                  <c:v>83.960000000000022</c:v>
                </c:pt>
                <c:pt idx="28">
                  <c:v>89.16</c:v>
                </c:pt>
                <c:pt idx="29">
                  <c:v>94.84</c:v>
                </c:pt>
                <c:pt idx="30">
                  <c:v>101</c:v>
                </c:pt>
                <c:pt idx="31">
                  <c:v>107.63999999999999</c:v>
                </c:pt>
                <c:pt idx="32">
                  <c:v>114.75999999999999</c:v>
                </c:pt>
                <c:pt idx="33">
                  <c:v>122.36000000000001</c:v>
                </c:pt>
                <c:pt idx="34">
                  <c:v>130.44</c:v>
                </c:pt>
                <c:pt idx="35">
                  <c:v>139</c:v>
                </c:pt>
                <c:pt idx="36">
                  <c:v>148.03999999999996</c:v>
                </c:pt>
                <c:pt idx="37">
                  <c:v>157.56</c:v>
                </c:pt>
                <c:pt idx="38">
                  <c:v>167.56</c:v>
                </c:pt>
                <c:pt idx="39">
                  <c:v>178.03999999999996</c:v>
                </c:pt>
                <c:pt idx="40">
                  <c:v>189</c:v>
                </c:pt>
                <c:pt idx="41">
                  <c:v>200.44</c:v>
                </c:pt>
                <c:pt idx="42">
                  <c:v>212.36</c:v>
                </c:pt>
                <c:pt idx="43">
                  <c:v>224.76</c:v>
                </c:pt>
                <c:pt idx="44">
                  <c:v>237.64</c:v>
                </c:pt>
                <c:pt idx="45">
                  <c:v>251</c:v>
                </c:pt>
                <c:pt idx="46">
                  <c:v>264.83999999999969</c:v>
                </c:pt>
                <c:pt idx="47">
                  <c:v>279.15999999999997</c:v>
                </c:pt>
                <c:pt idx="48">
                  <c:v>293.96000000000004</c:v>
                </c:pt>
                <c:pt idx="49">
                  <c:v>309.24</c:v>
                </c:pt>
                <c:pt idx="50">
                  <c:v>325</c:v>
                </c:pt>
                <c:pt idx="51">
                  <c:v>341.24</c:v>
                </c:pt>
                <c:pt idx="52">
                  <c:v>357.95999999999964</c:v>
                </c:pt>
                <c:pt idx="53">
                  <c:v>375.15999999999997</c:v>
                </c:pt>
                <c:pt idx="54">
                  <c:v>392.83999999999969</c:v>
                </c:pt>
                <c:pt idx="55">
                  <c:v>411</c:v>
                </c:pt>
                <c:pt idx="56">
                  <c:v>429.64000000000038</c:v>
                </c:pt>
                <c:pt idx="57">
                  <c:v>448.76</c:v>
                </c:pt>
                <c:pt idx="58">
                  <c:v>468.36</c:v>
                </c:pt>
                <c:pt idx="59">
                  <c:v>488.43999999999926</c:v>
                </c:pt>
                <c:pt idx="60">
                  <c:v>509</c:v>
                </c:pt>
              </c:numCache>
            </c:numRef>
          </c:yVal>
        </c:ser>
        <c:ser>
          <c:idx val="2"/>
          <c:order val="2"/>
          <c:tx>
            <c:v>D = P(Q) = AR</c:v>
          </c:tx>
          <c:spPr>
            <a:ln>
              <a:solidFill>
                <a:schemeClr val="accent4"/>
              </a:solidFill>
            </a:ln>
          </c:spPr>
          <c:marker>
            <c:symbol val="none"/>
          </c:marker>
          <c:xVal>
            <c:numRef>
              <c:f>Sheet1!$A$108:$A$167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Sheet1!$H$108:$H$167</c:f>
              <c:numCache>
                <c:formatCode>_-* #,##0.00_-;\-* #,##0.00_-;_-* "-"??_-;_-@_-</c:formatCode>
                <c:ptCount val="60"/>
                <c:pt idx="0">
                  <c:v>151</c:v>
                </c:pt>
                <c:pt idx="1">
                  <c:v>150.00000961243512</c:v>
                </c:pt>
                <c:pt idx="2">
                  <c:v>150.00000001116783</c:v>
                </c:pt>
                <c:pt idx="3">
                  <c:v>150.0000000000924</c:v>
                </c:pt>
                <c:pt idx="4">
                  <c:v>150.00000000000225</c:v>
                </c:pt>
                <c:pt idx="5">
                  <c:v>150.00000000000011</c:v>
                </c:pt>
                <c:pt idx="6">
                  <c:v>150</c:v>
                </c:pt>
                <c:pt idx="7">
                  <c:v>150</c:v>
                </c:pt>
                <c:pt idx="8">
                  <c:v>150</c:v>
                </c:pt>
                <c:pt idx="9">
                  <c:v>150</c:v>
                </c:pt>
                <c:pt idx="10">
                  <c:v>150</c:v>
                </c:pt>
                <c:pt idx="11">
                  <c:v>150</c:v>
                </c:pt>
                <c:pt idx="12">
                  <c:v>150</c:v>
                </c:pt>
                <c:pt idx="13">
                  <c:v>150</c:v>
                </c:pt>
                <c:pt idx="14">
                  <c:v>150</c:v>
                </c:pt>
                <c:pt idx="15">
                  <c:v>150</c:v>
                </c:pt>
                <c:pt idx="16">
                  <c:v>150</c:v>
                </c:pt>
                <c:pt idx="17">
                  <c:v>150</c:v>
                </c:pt>
                <c:pt idx="18">
                  <c:v>150</c:v>
                </c:pt>
                <c:pt idx="19">
                  <c:v>150</c:v>
                </c:pt>
                <c:pt idx="20">
                  <c:v>150</c:v>
                </c:pt>
                <c:pt idx="21">
                  <c:v>150</c:v>
                </c:pt>
                <c:pt idx="22">
                  <c:v>150</c:v>
                </c:pt>
                <c:pt idx="23">
                  <c:v>150</c:v>
                </c:pt>
                <c:pt idx="24">
                  <c:v>150</c:v>
                </c:pt>
                <c:pt idx="25">
                  <c:v>150</c:v>
                </c:pt>
                <c:pt idx="26">
                  <c:v>150</c:v>
                </c:pt>
                <c:pt idx="27">
                  <c:v>150</c:v>
                </c:pt>
                <c:pt idx="28">
                  <c:v>150</c:v>
                </c:pt>
                <c:pt idx="29">
                  <c:v>150</c:v>
                </c:pt>
                <c:pt idx="30">
                  <c:v>150</c:v>
                </c:pt>
                <c:pt idx="31">
                  <c:v>150</c:v>
                </c:pt>
                <c:pt idx="32">
                  <c:v>150</c:v>
                </c:pt>
                <c:pt idx="33">
                  <c:v>150</c:v>
                </c:pt>
                <c:pt idx="34">
                  <c:v>150</c:v>
                </c:pt>
                <c:pt idx="35">
                  <c:v>150</c:v>
                </c:pt>
                <c:pt idx="36">
                  <c:v>150</c:v>
                </c:pt>
                <c:pt idx="37">
                  <c:v>150</c:v>
                </c:pt>
                <c:pt idx="38">
                  <c:v>150</c:v>
                </c:pt>
                <c:pt idx="39">
                  <c:v>150</c:v>
                </c:pt>
                <c:pt idx="40">
                  <c:v>150</c:v>
                </c:pt>
                <c:pt idx="41">
                  <c:v>150</c:v>
                </c:pt>
                <c:pt idx="42">
                  <c:v>150</c:v>
                </c:pt>
                <c:pt idx="43">
                  <c:v>150</c:v>
                </c:pt>
                <c:pt idx="44">
                  <c:v>150</c:v>
                </c:pt>
                <c:pt idx="45">
                  <c:v>150</c:v>
                </c:pt>
                <c:pt idx="46">
                  <c:v>150</c:v>
                </c:pt>
                <c:pt idx="47">
                  <c:v>150</c:v>
                </c:pt>
                <c:pt idx="48">
                  <c:v>150</c:v>
                </c:pt>
                <c:pt idx="49">
                  <c:v>150</c:v>
                </c:pt>
                <c:pt idx="50">
                  <c:v>150</c:v>
                </c:pt>
                <c:pt idx="51">
                  <c:v>150</c:v>
                </c:pt>
                <c:pt idx="52">
                  <c:v>150</c:v>
                </c:pt>
                <c:pt idx="53">
                  <c:v>150</c:v>
                </c:pt>
                <c:pt idx="54">
                  <c:v>150</c:v>
                </c:pt>
                <c:pt idx="55">
                  <c:v>150</c:v>
                </c:pt>
                <c:pt idx="56">
                  <c:v>150</c:v>
                </c:pt>
                <c:pt idx="57">
                  <c:v>150</c:v>
                </c:pt>
                <c:pt idx="58">
                  <c:v>150</c:v>
                </c:pt>
                <c:pt idx="59">
                  <c:v>150</c:v>
                </c:pt>
              </c:numCache>
            </c:numRef>
          </c:yVal>
        </c:ser>
        <c:ser>
          <c:idx val="3"/>
          <c:order val="3"/>
          <c:tx>
            <c:v>MR</c:v>
          </c:tx>
          <c:spPr>
            <a:ln>
              <a:solidFill>
                <a:srgbClr val="18A818"/>
              </a:solidFill>
            </a:ln>
          </c:spPr>
          <c:marker>
            <c:symbol val="none"/>
          </c:marker>
          <c:xVal>
            <c:numRef>
              <c:f>Sheet1!$A$108:$A$167</c:f>
              <c:numCache>
                <c:formatCode>General</c:formatCode>
                <c:ptCount val="60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  <c:pt idx="5">
                  <c:v>6</c:v>
                </c:pt>
                <c:pt idx="6">
                  <c:v>7</c:v>
                </c:pt>
                <c:pt idx="7">
                  <c:v>8</c:v>
                </c:pt>
                <c:pt idx="8">
                  <c:v>9</c:v>
                </c:pt>
                <c:pt idx="9">
                  <c:v>10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14</c:v>
                </c:pt>
                <c:pt idx="14">
                  <c:v>15</c:v>
                </c:pt>
                <c:pt idx="15">
                  <c:v>16</c:v>
                </c:pt>
                <c:pt idx="16">
                  <c:v>17</c:v>
                </c:pt>
                <c:pt idx="17">
                  <c:v>18</c:v>
                </c:pt>
                <c:pt idx="18">
                  <c:v>19</c:v>
                </c:pt>
                <c:pt idx="19">
                  <c:v>20</c:v>
                </c:pt>
                <c:pt idx="20">
                  <c:v>21</c:v>
                </c:pt>
                <c:pt idx="21">
                  <c:v>22</c:v>
                </c:pt>
                <c:pt idx="22">
                  <c:v>23</c:v>
                </c:pt>
                <c:pt idx="23">
                  <c:v>24</c:v>
                </c:pt>
                <c:pt idx="24">
                  <c:v>25</c:v>
                </c:pt>
                <c:pt idx="25">
                  <c:v>26</c:v>
                </c:pt>
                <c:pt idx="26">
                  <c:v>27</c:v>
                </c:pt>
                <c:pt idx="27">
                  <c:v>28</c:v>
                </c:pt>
                <c:pt idx="28">
                  <c:v>29</c:v>
                </c:pt>
                <c:pt idx="29">
                  <c:v>30</c:v>
                </c:pt>
                <c:pt idx="30">
                  <c:v>31</c:v>
                </c:pt>
                <c:pt idx="31">
                  <c:v>32</c:v>
                </c:pt>
                <c:pt idx="32">
                  <c:v>33</c:v>
                </c:pt>
                <c:pt idx="33">
                  <c:v>34</c:v>
                </c:pt>
                <c:pt idx="34">
                  <c:v>35</c:v>
                </c:pt>
                <c:pt idx="35">
                  <c:v>36</c:v>
                </c:pt>
                <c:pt idx="36">
                  <c:v>37</c:v>
                </c:pt>
                <c:pt idx="37">
                  <c:v>38</c:v>
                </c:pt>
                <c:pt idx="38">
                  <c:v>39</c:v>
                </c:pt>
                <c:pt idx="39">
                  <c:v>40</c:v>
                </c:pt>
                <c:pt idx="40">
                  <c:v>41</c:v>
                </c:pt>
                <c:pt idx="41">
                  <c:v>42</c:v>
                </c:pt>
                <c:pt idx="42">
                  <c:v>43</c:v>
                </c:pt>
                <c:pt idx="43">
                  <c:v>44</c:v>
                </c:pt>
                <c:pt idx="44">
                  <c:v>45</c:v>
                </c:pt>
                <c:pt idx="45">
                  <c:v>46</c:v>
                </c:pt>
                <c:pt idx="46">
                  <c:v>47</c:v>
                </c:pt>
                <c:pt idx="47">
                  <c:v>48</c:v>
                </c:pt>
                <c:pt idx="48">
                  <c:v>49</c:v>
                </c:pt>
                <c:pt idx="49">
                  <c:v>50</c:v>
                </c:pt>
                <c:pt idx="50">
                  <c:v>51</c:v>
                </c:pt>
                <c:pt idx="51">
                  <c:v>52</c:v>
                </c:pt>
                <c:pt idx="52">
                  <c:v>53</c:v>
                </c:pt>
                <c:pt idx="53">
                  <c:v>54</c:v>
                </c:pt>
                <c:pt idx="54">
                  <c:v>55</c:v>
                </c:pt>
                <c:pt idx="55">
                  <c:v>56</c:v>
                </c:pt>
                <c:pt idx="56">
                  <c:v>57</c:v>
                </c:pt>
                <c:pt idx="57">
                  <c:v>58</c:v>
                </c:pt>
                <c:pt idx="58">
                  <c:v>59</c:v>
                </c:pt>
                <c:pt idx="59">
                  <c:v>60</c:v>
                </c:pt>
              </c:numCache>
            </c:numRef>
          </c:xVal>
          <c:yVal>
            <c:numRef>
              <c:f>Sheet1!$J$108:$J$167</c:f>
              <c:numCache>
                <c:formatCode>_-* #,##0.00_-;\-* #,##0.00_-;_-* "-"??_-;_-@_-</c:formatCode>
                <c:ptCount val="60"/>
                <c:pt idx="0">
                  <c:v>134.3333333333336</c:v>
                </c:pt>
                <c:pt idx="1">
                  <c:v>134.01227429034654</c:v>
                </c:pt>
                <c:pt idx="2">
                  <c:v>134.39651980614858</c:v>
                </c:pt>
                <c:pt idx="3">
                  <c:v>134.66353915634423</c:v>
                </c:pt>
                <c:pt idx="4">
                  <c:v>134.86750464219423</c:v>
                </c:pt>
                <c:pt idx="5">
                  <c:v>135.03214130272355</c:v>
                </c:pt>
                <c:pt idx="6">
                  <c:v>135.16994139666443</c:v>
                </c:pt>
                <c:pt idx="7">
                  <c:v>135.28828339515576</c:v>
                </c:pt>
                <c:pt idx="8">
                  <c:v>135.39188432949427</c:v>
                </c:pt>
                <c:pt idx="9">
                  <c:v>135.48394016739866</c:v>
                </c:pt>
                <c:pt idx="10">
                  <c:v>135.56671495977156</c:v>
                </c:pt>
                <c:pt idx="11">
                  <c:v>135.64187020857119</c:v>
                </c:pt>
                <c:pt idx="12">
                  <c:v>135.71066070615944</c:v>
                </c:pt>
                <c:pt idx="13">
                  <c:v>135.77405689432899</c:v>
                </c:pt>
                <c:pt idx="14">
                  <c:v>135.83282449391393</c:v>
                </c:pt>
                <c:pt idx="15">
                  <c:v>135.88757812729148</c:v>
                </c:pt>
                <c:pt idx="16">
                  <c:v>135.938818492298</c:v>
                </c:pt>
                <c:pt idx="17">
                  <c:v>135.9869587863306</c:v>
                </c:pt>
                <c:pt idx="18">
                  <c:v>136.03234390311241</c:v>
                </c:pt>
                <c:pt idx="19">
                  <c:v>136.07526464860678</c:v>
                </c:pt>
                <c:pt idx="20">
                  <c:v>136.11596844861461</c:v>
                </c:pt>
                <c:pt idx="21">
                  <c:v>136.15466753691476</c:v>
                </c:pt>
                <c:pt idx="22">
                  <c:v>136.19154530248574</c:v>
                </c:pt>
                <c:pt idx="23">
                  <c:v>136.22676127046719</c:v>
                </c:pt>
                <c:pt idx="24">
                  <c:v>136.26045505475489</c:v>
                </c:pt>
                <c:pt idx="25">
                  <c:v>136.29274952655473</c:v>
                </c:pt>
                <c:pt idx="26">
                  <c:v>136.32375337815733</c:v>
                </c:pt>
                <c:pt idx="27">
                  <c:v>136.35356321516707</c:v>
                </c:pt>
                <c:pt idx="28">
                  <c:v>136.38226527741725</c:v>
                </c:pt>
                <c:pt idx="29">
                  <c:v>136.40993686482759</c:v>
                </c:pt>
                <c:pt idx="30">
                  <c:v>136.43664752681718</c:v>
                </c:pt>
                <c:pt idx="31">
                  <c:v>136.46246006072965</c:v>
                </c:pt>
                <c:pt idx="32">
                  <c:v>136.48743135488408</c:v>
                </c:pt>
                <c:pt idx="33">
                  <c:v>136.5116131043408</c:v>
                </c:pt>
                <c:pt idx="34">
                  <c:v>136.53505242173998</c:v>
                </c:pt>
                <c:pt idx="35">
                  <c:v>136.5577923611007</c:v>
                </c:pt>
                <c:pt idx="36">
                  <c:v>136.57987236904819</c:v>
                </c:pt>
                <c:pt idx="37">
                  <c:v>136.60132867518087</c:v>
                </c:pt>
                <c:pt idx="38">
                  <c:v>136.62219463114545</c:v>
                </c:pt>
                <c:pt idx="39">
                  <c:v>136.64250100630809</c:v>
                </c:pt>
                <c:pt idx="40">
                  <c:v>136.66227624649079</c:v>
                </c:pt>
                <c:pt idx="41">
                  <c:v>136.68154670117605</c:v>
                </c:pt>
                <c:pt idx="42">
                  <c:v>136.70033682367841</c:v>
                </c:pt>
                <c:pt idx="43">
                  <c:v>136.71866934803307</c:v>
                </c:pt>
                <c:pt idx="44">
                  <c:v>136.73656544578478</c:v>
                </c:pt>
                <c:pt idx="45">
                  <c:v>136.75404486534595</c:v>
                </c:pt>
                <c:pt idx="46">
                  <c:v>136.77112605619641</c:v>
                </c:pt>
                <c:pt idx="47">
                  <c:v>136.78782627985808</c:v>
                </c:pt>
                <c:pt idx="48">
                  <c:v>136.80416170929792</c:v>
                </c:pt>
                <c:pt idx="49">
                  <c:v>136.8201475181703</c:v>
                </c:pt>
                <c:pt idx="50">
                  <c:v>136.83579796112295</c:v>
                </c:pt>
                <c:pt idx="51">
                  <c:v>136.85112644622032</c:v>
                </c:pt>
                <c:pt idx="52">
                  <c:v>136.86614560037742</c:v>
                </c:pt>
                <c:pt idx="53">
                  <c:v>136.88086732862374</c:v>
                </c:pt>
                <c:pt idx="54">
                  <c:v>136.89530286784941</c:v>
                </c:pt>
                <c:pt idx="55">
                  <c:v>136.90946283566967</c:v>
                </c:pt>
                <c:pt idx="56">
                  <c:v>136.92335727490158</c:v>
                </c:pt>
                <c:pt idx="57">
                  <c:v>136.93699569413599</c:v>
                </c:pt>
                <c:pt idx="58">
                  <c:v>136.9503871048</c:v>
                </c:pt>
                <c:pt idx="59">
                  <c:v>136.96354005506421</c:v>
                </c:pt>
              </c:numCache>
            </c:numRef>
          </c:yVal>
        </c:ser>
        <c:axId val="82355712"/>
        <c:axId val="82357248"/>
      </c:scatterChart>
      <c:valAx>
        <c:axId val="82355712"/>
        <c:scaling>
          <c:orientation val="minMax"/>
          <c:max val="60"/>
        </c:scaling>
        <c:axPos val="b"/>
        <c:numFmt formatCode="General" sourceLinked="1"/>
        <c:tickLblPos val="nextTo"/>
        <c:crossAx val="82357248"/>
        <c:crosses val="autoZero"/>
        <c:crossBetween val="midCat"/>
      </c:valAx>
      <c:valAx>
        <c:axId val="82357248"/>
        <c:scaling>
          <c:orientation val="minMax"/>
          <c:max val="700"/>
        </c:scaling>
        <c:axPos val="l"/>
        <c:majorGridlines/>
        <c:numFmt formatCode="_-&quot;$&quot;* #,##0_-;\-&quot;$&quot;* #,##0_-;_-&quot;$&quot;* &quot;-&quot;_-;_-@_-" sourceLinked="0"/>
        <c:tickLblPos val="nextTo"/>
        <c:crossAx val="82355712"/>
        <c:crosses val="autoZero"/>
        <c:crossBetween val="midCat"/>
      </c:valAx>
    </c:plotArea>
    <c:legend>
      <c:legendPos val="r"/>
      <c:layout>
        <c:manualLayout>
          <c:xMode val="edge"/>
          <c:yMode val="edge"/>
          <c:x val="0.81891560584629897"/>
          <c:y val="0.43387864541903953"/>
          <c:w val="0.17919849127769957"/>
          <c:h val="0.15494418475783678"/>
        </c:manualLayout>
      </c:layout>
    </c:legend>
    <c:plotVisOnly val="1"/>
  </c:chart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2C3FAE-77DE-45EF-AB83-75B354F06BD8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3426FA8-EFBE-4174-ADB5-B67C83289B4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solidFill>
                  <a:srgbClr val="3366CC"/>
                </a:solidFill>
                <a:latin typeface="Calibri" pitchFamily="34" charset="0"/>
              </a:rPr>
              <a:t>Blue Zone</a:t>
            </a:r>
            <a:r>
              <a:rPr lang="en-CA" dirty="0" smtClean="0">
                <a:latin typeface="Calibri" pitchFamily="34" charset="0"/>
              </a:rPr>
              <a:t>:	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latin typeface="Calibri" pitchFamily="34" charset="0"/>
              </a:rPr>
              <a:t>	The Market Sector of the Human Economy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solidFill>
                  <a:srgbClr val="FF3399"/>
                </a:solidFill>
                <a:latin typeface="Calibri" pitchFamily="34" charset="0"/>
              </a:rPr>
              <a:t>Pink Zone</a:t>
            </a:r>
            <a:r>
              <a:rPr lang="en-CA" dirty="0" smtClean="0">
                <a:latin typeface="Calibri" pitchFamily="34" charset="0"/>
              </a:rPr>
              <a:t>: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latin typeface="Calibri" pitchFamily="34" charset="0"/>
              </a:rPr>
              <a:t>	The Public Goods Sector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solidFill>
                  <a:srgbClr val="009900"/>
                </a:solidFill>
                <a:latin typeface="Calibri" pitchFamily="34" charset="0"/>
              </a:rPr>
              <a:t>Green Zone</a:t>
            </a:r>
            <a:r>
              <a:rPr lang="en-CA" dirty="0" smtClean="0">
                <a:latin typeface="Calibri" pitchFamily="34" charset="0"/>
              </a:rPr>
              <a:t>: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latin typeface="Calibri" pitchFamily="34" charset="0"/>
              </a:rPr>
              <a:t>	Land and Resources “protected” by Social Choice from economic development (something of a luxury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 smtClean="0"/>
          </a:p>
          <a:p>
            <a:r>
              <a:rPr lang="en-CA" dirty="0" smtClean="0"/>
              <a:t>Photo synthesis</a:t>
            </a:r>
          </a:p>
          <a:p>
            <a:r>
              <a:rPr lang="en-CA" dirty="0" smtClean="0"/>
              <a:t>Entropy gradient</a:t>
            </a:r>
          </a:p>
          <a:p>
            <a:r>
              <a:rPr lang="en-CA" dirty="0" smtClean="0"/>
              <a:t>Is Entropic flux</a:t>
            </a:r>
            <a:r>
              <a:rPr lang="en-CA" baseline="0" dirty="0" smtClean="0"/>
              <a:t> (decay) a factor in all production processes ?  (</a:t>
            </a:r>
            <a:r>
              <a:rPr lang="en-CA" baseline="0" dirty="0" err="1" smtClean="0"/>
              <a:t>Georgescu-Roegen</a:t>
            </a:r>
            <a:r>
              <a:rPr lang="en-CA" baseline="0" dirty="0" smtClean="0"/>
              <a:t>)</a:t>
            </a:r>
          </a:p>
          <a:p>
            <a:r>
              <a:rPr lang="en-CA" baseline="0" dirty="0" smtClean="0"/>
              <a:t>Neoclassical authors (e.g. </a:t>
            </a:r>
            <a:r>
              <a:rPr lang="en-CA" baseline="0" dirty="0" err="1" smtClean="0"/>
              <a:t>Lipsey</a:t>
            </a:r>
            <a:r>
              <a:rPr lang="en-CA" baseline="0" dirty="0" smtClean="0"/>
              <a:t>, Varian) admit replication can be prevented by factors exhibiting, if not fixed, a pattern of supply that is “inelastic”.</a:t>
            </a:r>
          </a:p>
          <a:p>
            <a:endParaRPr lang="en-CA" baseline="0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2"/>
          <p:cNvSpPr>
            <a:spLocks noGrp="1" noChangeArrowheads="1"/>
          </p:cNvSpPr>
          <p:nvPr>
            <p:ph type="sldNum" sz="quarter"/>
          </p:nvPr>
        </p:nvSpPr>
        <p:spPr>
          <a:noFill/>
        </p:spPr>
        <p:txBody>
          <a:bodyPr/>
          <a:lstStyle/>
          <a:p>
            <a:fld id="{087D4A2F-6B58-45DF-B4C1-A8C1010EEDAC}" type="slidenum">
              <a:rPr lang="en-US" smtClean="0"/>
              <a:pPr/>
              <a:t>2</a:t>
            </a:fld>
            <a:endParaRPr lang="en-US" smtClean="0"/>
          </a:p>
        </p:txBody>
      </p:sp>
      <p:sp>
        <p:nvSpPr>
          <p:cNvPr id="53251" name="Text Box 1"/>
          <p:cNvSpPr txBox="1">
            <a:spLocks noChangeArrowheads="1"/>
          </p:cNvSpPr>
          <p:nvPr/>
        </p:nvSpPr>
        <p:spPr bwMode="auto">
          <a:xfrm>
            <a:off x="1210236" y="694171"/>
            <a:ext cx="4436129" cy="3427556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2058" tIns="41029" rIns="82058" bIns="41029" anchor="ctr"/>
          <a:lstStyle/>
          <a:p>
            <a:endParaRPr lang="en-US"/>
          </a:p>
        </p:txBody>
      </p:sp>
      <p:sp>
        <p:nvSpPr>
          <p:cNvPr id="53252" name="Rectangle 2"/>
          <p:cNvSpPr>
            <a:spLocks noGrp="1" noChangeArrowheads="1"/>
          </p:cNvSpPr>
          <p:nvPr>
            <p:ph type="body"/>
          </p:nvPr>
        </p:nvSpPr>
        <p:spPr>
          <a:xfrm>
            <a:off x="686360" y="4342535"/>
            <a:ext cx="5464269" cy="4091420"/>
          </a:xfrm>
          <a:noFill/>
          <a:ln/>
        </p:spPr>
        <p:txBody>
          <a:bodyPr wrap="none" anchor="ctr"/>
          <a:lstStyle/>
          <a:p>
            <a:endParaRPr lang="en-CA" dirty="0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287974" indent="-287974">
              <a:buNone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1200" dirty="0" smtClean="0">
                <a:solidFill>
                  <a:srgbClr val="000080"/>
                </a:solidFill>
                <a:latin typeface="Calibri" pitchFamily="34" charset="0"/>
              </a:rPr>
              <a:t> </a:t>
            </a:r>
            <a:r>
              <a:rPr lang="en-CA" sz="1100" dirty="0" smtClean="0">
                <a:solidFill>
                  <a:srgbClr val="000080"/>
                </a:solidFill>
                <a:latin typeface="Calibri" pitchFamily="34" charset="0"/>
              </a:rPr>
              <a:t>New diagram - same colour-coding !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1200" dirty="0" smtClean="0">
                <a:solidFill>
                  <a:srgbClr val="008000"/>
                </a:solidFill>
                <a:latin typeface="Calibri" pitchFamily="34" charset="0"/>
              </a:rPr>
              <a:t>Sustaining global ecosystem (outer oval) finite and non-growing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1200" dirty="0" smtClean="0">
                <a:solidFill>
                  <a:srgbClr val="000080"/>
                </a:solidFill>
                <a:latin typeface="Calibri" pitchFamily="34" charset="0"/>
              </a:rPr>
              <a:t>Market and Public Goods sectors are inter-dependent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1200" dirty="0" smtClean="0">
                <a:solidFill>
                  <a:srgbClr val="008000"/>
                </a:solidFill>
                <a:latin typeface="Calibri" pitchFamily="34" charset="0"/>
              </a:rPr>
              <a:t>Human-oriented sectors dependent on ecosystem structure and function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1200" dirty="0" smtClean="0">
                <a:solidFill>
                  <a:srgbClr val="000080"/>
                </a:solidFill>
                <a:latin typeface="Calibri" pitchFamily="34" charset="0"/>
              </a:rPr>
              <a:t>As they grow human-oriented sectors tend to displace ecosystem elements and degrade ecosystem function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1200" i="1" u="sng" dirty="0" smtClean="0">
                <a:solidFill>
                  <a:srgbClr val="008000"/>
                </a:solidFill>
                <a:latin typeface="Calibri" pitchFamily="34" charset="0"/>
              </a:rPr>
              <a:t>=&gt; there may well need to be limits to “economic” growth !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2"/>
          <p:cNvSpPr>
            <a:spLocks noGrp="1" noChangeArrowheads="1"/>
          </p:cNvSpPr>
          <p:nvPr>
            <p:ph type="sldNum" sz="quarter"/>
          </p:nvPr>
        </p:nvSpPr>
        <p:spPr>
          <a:noFill/>
        </p:spPr>
        <p:txBody>
          <a:bodyPr/>
          <a:lstStyle/>
          <a:p>
            <a:fld id="{0EDF02DA-5194-452A-B88F-D5F562B96156}" type="slidenum">
              <a:rPr lang="en-US" smtClean="0"/>
              <a:pPr/>
              <a:t>4</a:t>
            </a:fld>
            <a:endParaRPr lang="en-US" smtClean="0"/>
          </a:p>
        </p:txBody>
      </p:sp>
      <p:sp>
        <p:nvSpPr>
          <p:cNvPr id="56323" name="Text Box 1"/>
          <p:cNvSpPr txBox="1">
            <a:spLocks noChangeArrowheads="1"/>
          </p:cNvSpPr>
          <p:nvPr/>
        </p:nvSpPr>
        <p:spPr bwMode="auto">
          <a:xfrm>
            <a:off x="1210236" y="694171"/>
            <a:ext cx="4436129" cy="3427556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</p:spPr>
        <p:txBody>
          <a:bodyPr wrap="none" lIns="82058" tIns="41029" rIns="82058" bIns="41029" anchor="ctr"/>
          <a:lstStyle/>
          <a:p>
            <a:endParaRPr lang="en-US"/>
          </a:p>
        </p:txBody>
      </p:sp>
      <p:sp>
        <p:nvSpPr>
          <p:cNvPr id="56324" name="Rectangle 2"/>
          <p:cNvSpPr>
            <a:spLocks noGrp="1" noChangeArrowheads="1"/>
          </p:cNvSpPr>
          <p:nvPr>
            <p:ph type="body"/>
          </p:nvPr>
        </p:nvSpPr>
        <p:spPr>
          <a:xfrm>
            <a:off x="686360" y="4342535"/>
            <a:ext cx="5464269" cy="4091420"/>
          </a:xfrm>
          <a:noFill/>
          <a:ln/>
        </p:spPr>
        <p:txBody>
          <a:bodyPr wrap="none" anchor="ctr"/>
          <a:lstStyle/>
          <a:p>
            <a:pPr marL="284895" indent="-284895">
              <a:tabLst>
                <a:tab pos="286320" algn="l"/>
                <a:tab pos="380335" algn="l"/>
                <a:tab pos="783462" algn="l"/>
                <a:tab pos="1186588" algn="l"/>
                <a:tab pos="1589714" algn="l"/>
                <a:tab pos="1992841" algn="l"/>
                <a:tab pos="2395966" algn="l"/>
                <a:tab pos="2799093" algn="l"/>
                <a:tab pos="3202219" algn="l"/>
                <a:tab pos="3605346" algn="l"/>
                <a:tab pos="4008472" algn="l"/>
                <a:tab pos="4411599" algn="l"/>
                <a:tab pos="4814725" algn="l"/>
                <a:tab pos="5217852" algn="l"/>
                <a:tab pos="5620978" algn="l"/>
                <a:tab pos="6024104" algn="l"/>
                <a:tab pos="6427231" algn="l"/>
                <a:tab pos="6830356" algn="l"/>
                <a:tab pos="7233483" algn="l"/>
                <a:tab pos="7636609" algn="l"/>
                <a:tab pos="8039736" algn="l"/>
              </a:tabLst>
            </a:pPr>
            <a:r>
              <a:rPr lang="en-CA" sz="1100" dirty="0">
                <a:solidFill>
                  <a:srgbClr val="000080"/>
                </a:solidFill>
                <a:latin typeface="Calibri" pitchFamily="34" charset="0"/>
              </a:rPr>
              <a:t> New diagram - same colour-coding !</a:t>
            </a:r>
          </a:p>
          <a:p>
            <a:pPr marL="284895" indent="-284895">
              <a:buFont typeface="Arial" charset="0"/>
              <a:buChar char="•"/>
              <a:tabLst>
                <a:tab pos="286320" algn="l"/>
                <a:tab pos="380335" algn="l"/>
                <a:tab pos="783462" algn="l"/>
                <a:tab pos="1186588" algn="l"/>
                <a:tab pos="1589714" algn="l"/>
                <a:tab pos="1992841" algn="l"/>
                <a:tab pos="2395966" algn="l"/>
                <a:tab pos="2799093" algn="l"/>
                <a:tab pos="3202219" algn="l"/>
                <a:tab pos="3605346" algn="l"/>
                <a:tab pos="4008472" algn="l"/>
                <a:tab pos="4411599" algn="l"/>
                <a:tab pos="4814725" algn="l"/>
                <a:tab pos="5217852" algn="l"/>
                <a:tab pos="5620978" algn="l"/>
                <a:tab pos="6024104" algn="l"/>
                <a:tab pos="6427231" algn="l"/>
                <a:tab pos="6830356" algn="l"/>
                <a:tab pos="7233483" algn="l"/>
                <a:tab pos="7636609" algn="l"/>
                <a:tab pos="8039736" algn="l"/>
              </a:tabLst>
            </a:pPr>
            <a:r>
              <a:rPr lang="en-CA" sz="1100" dirty="0">
                <a:solidFill>
                  <a:srgbClr val="008000"/>
                </a:solidFill>
                <a:latin typeface="Calibri" pitchFamily="34" charset="0"/>
              </a:rPr>
              <a:t>Sustaining global ecosystem (outer oval) is finite and effectively non-growing</a:t>
            </a:r>
          </a:p>
          <a:p>
            <a:pPr marL="284895" indent="-284895">
              <a:buFont typeface="Arial" charset="0"/>
              <a:buChar char="•"/>
              <a:tabLst>
                <a:tab pos="286320" algn="l"/>
                <a:tab pos="380335" algn="l"/>
                <a:tab pos="783462" algn="l"/>
                <a:tab pos="1186588" algn="l"/>
                <a:tab pos="1589714" algn="l"/>
                <a:tab pos="1992841" algn="l"/>
                <a:tab pos="2395966" algn="l"/>
                <a:tab pos="2799093" algn="l"/>
                <a:tab pos="3202219" algn="l"/>
                <a:tab pos="3605346" algn="l"/>
                <a:tab pos="4008472" algn="l"/>
                <a:tab pos="4411599" algn="l"/>
                <a:tab pos="4814725" algn="l"/>
                <a:tab pos="5217852" algn="l"/>
                <a:tab pos="5620978" algn="l"/>
                <a:tab pos="6024104" algn="l"/>
                <a:tab pos="6427231" algn="l"/>
                <a:tab pos="6830356" algn="l"/>
                <a:tab pos="7233483" algn="l"/>
                <a:tab pos="7636609" algn="l"/>
                <a:tab pos="8039736" algn="l"/>
              </a:tabLst>
            </a:pPr>
            <a:r>
              <a:rPr lang="en-CA" sz="1100" dirty="0">
                <a:solidFill>
                  <a:srgbClr val="000080"/>
                </a:solidFill>
                <a:latin typeface="Calibri" pitchFamily="34" charset="0"/>
              </a:rPr>
              <a:t>Market and Public Goods sectors are inter-dependent but neither is more fundamental (back to Adam Smith - trust)</a:t>
            </a:r>
          </a:p>
          <a:p>
            <a:pPr marL="284895" indent="-284895">
              <a:buFont typeface="Arial" charset="0"/>
              <a:buChar char="•"/>
              <a:tabLst>
                <a:tab pos="286320" algn="l"/>
                <a:tab pos="380335" algn="l"/>
                <a:tab pos="783462" algn="l"/>
                <a:tab pos="1186588" algn="l"/>
                <a:tab pos="1589714" algn="l"/>
                <a:tab pos="1992841" algn="l"/>
                <a:tab pos="2395966" algn="l"/>
                <a:tab pos="2799093" algn="l"/>
                <a:tab pos="3202219" algn="l"/>
                <a:tab pos="3605346" algn="l"/>
                <a:tab pos="4008472" algn="l"/>
                <a:tab pos="4411599" algn="l"/>
                <a:tab pos="4814725" algn="l"/>
                <a:tab pos="5217852" algn="l"/>
                <a:tab pos="5620978" algn="l"/>
                <a:tab pos="6024104" algn="l"/>
                <a:tab pos="6427231" algn="l"/>
                <a:tab pos="6830356" algn="l"/>
                <a:tab pos="7233483" algn="l"/>
                <a:tab pos="7636609" algn="l"/>
                <a:tab pos="8039736" algn="l"/>
              </a:tabLst>
            </a:pPr>
            <a:r>
              <a:rPr lang="en-CA" sz="1100" dirty="0">
                <a:solidFill>
                  <a:srgbClr val="008000"/>
                </a:solidFill>
                <a:latin typeface="Calibri" pitchFamily="34" charset="0"/>
              </a:rPr>
              <a:t>Human-oriented sectors depend on ecosystem structure and function in various ways (primary productivity)</a:t>
            </a:r>
          </a:p>
          <a:p>
            <a:pPr marL="284895" indent="-284895">
              <a:buFont typeface="Arial" charset="0"/>
              <a:buChar char="•"/>
              <a:tabLst>
                <a:tab pos="286320" algn="l"/>
                <a:tab pos="380335" algn="l"/>
                <a:tab pos="783462" algn="l"/>
                <a:tab pos="1186588" algn="l"/>
                <a:tab pos="1589714" algn="l"/>
                <a:tab pos="1992841" algn="l"/>
                <a:tab pos="2395966" algn="l"/>
                <a:tab pos="2799093" algn="l"/>
                <a:tab pos="3202219" algn="l"/>
                <a:tab pos="3605346" algn="l"/>
                <a:tab pos="4008472" algn="l"/>
                <a:tab pos="4411599" algn="l"/>
                <a:tab pos="4814725" algn="l"/>
                <a:tab pos="5217852" algn="l"/>
                <a:tab pos="5620978" algn="l"/>
                <a:tab pos="6024104" algn="l"/>
                <a:tab pos="6427231" algn="l"/>
                <a:tab pos="6830356" algn="l"/>
                <a:tab pos="7233483" algn="l"/>
                <a:tab pos="7636609" algn="l"/>
                <a:tab pos="8039736" algn="l"/>
              </a:tabLst>
            </a:pPr>
            <a:r>
              <a:rPr lang="en-CA" sz="1100" dirty="0">
                <a:solidFill>
                  <a:srgbClr val="000080"/>
                </a:solidFill>
                <a:latin typeface="Calibri" pitchFamily="34" charset="0"/>
              </a:rPr>
              <a:t>As they grow human-oriented sectors tend to displace ecosystem elements and degrade ecosystem function</a:t>
            </a:r>
          </a:p>
          <a:p>
            <a:pPr marL="284895" indent="-284895">
              <a:buFont typeface="Arial" charset="0"/>
              <a:buChar char="•"/>
              <a:tabLst>
                <a:tab pos="286320" algn="l"/>
                <a:tab pos="380335" algn="l"/>
                <a:tab pos="783462" algn="l"/>
                <a:tab pos="1186588" algn="l"/>
                <a:tab pos="1589714" algn="l"/>
                <a:tab pos="1992841" algn="l"/>
                <a:tab pos="2395966" algn="l"/>
                <a:tab pos="2799093" algn="l"/>
                <a:tab pos="3202219" algn="l"/>
                <a:tab pos="3605346" algn="l"/>
                <a:tab pos="4008472" algn="l"/>
                <a:tab pos="4411599" algn="l"/>
                <a:tab pos="4814725" algn="l"/>
                <a:tab pos="5217852" algn="l"/>
                <a:tab pos="5620978" algn="l"/>
                <a:tab pos="6024104" algn="l"/>
                <a:tab pos="6427231" algn="l"/>
                <a:tab pos="6830356" algn="l"/>
                <a:tab pos="7233483" algn="l"/>
                <a:tab pos="7636609" algn="l"/>
                <a:tab pos="8039736" algn="l"/>
              </a:tabLst>
            </a:pPr>
            <a:r>
              <a:rPr lang="en-CA" sz="1100" i="1" u="sng" dirty="0">
                <a:solidFill>
                  <a:srgbClr val="008000"/>
                </a:solidFill>
                <a:latin typeface="Calibri" pitchFamily="34" charset="0"/>
              </a:rPr>
              <a:t>=&gt; limits to “economic” growth are required ! </a:t>
            </a:r>
            <a:endParaRPr lang="en-CA" dirty="0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CA" dirty="0" smtClean="0"/>
              <a:t>This is a bit of a caricature -</a:t>
            </a:r>
            <a:r>
              <a:rPr lang="en-CA" baseline="0" dirty="0" smtClean="0"/>
              <a:t>  Economists and Accountants tend to have rather less respect for one another than they should !</a:t>
            </a:r>
          </a:p>
          <a:p>
            <a:endParaRPr lang="en-CA" baseline="0" dirty="0" smtClean="0"/>
          </a:p>
          <a:p>
            <a:r>
              <a:rPr lang="en-CA" baseline="0" dirty="0" smtClean="0"/>
              <a:t>Focus is on reaching the first break-even point (where $-ordinate of blue line (TR) first exceeds $-ordinate of red line (TC).</a:t>
            </a:r>
          </a:p>
          <a:p>
            <a:endParaRPr lang="en-CA" baseline="0" dirty="0" smtClean="0"/>
          </a:p>
          <a:p>
            <a:r>
              <a:rPr lang="en-CA" baseline="0" dirty="0" smtClean="0"/>
              <a:t>The following assumptions here, are arguably rather naïve: </a:t>
            </a:r>
          </a:p>
          <a:p>
            <a:endParaRPr lang="en-CA" baseline="0" dirty="0" smtClean="0"/>
          </a:p>
          <a:p>
            <a:pPr>
              <a:buFont typeface="Arial" pitchFamily="34" charset="0"/>
              <a:buChar char="•"/>
            </a:pPr>
            <a:r>
              <a:rPr lang="en-CA" baseline="0" dirty="0" smtClean="0"/>
              <a:t> ability to increase sales without lowering the unit price at all</a:t>
            </a:r>
          </a:p>
          <a:p>
            <a:pPr>
              <a:buFont typeface="Arial" pitchFamily="34" charset="0"/>
              <a:buChar char="•"/>
            </a:pPr>
            <a:r>
              <a:rPr lang="en-CA" baseline="0" dirty="0" smtClean="0"/>
              <a:t> alternatively, ability to increase sales at a constant unit price, without an increased marketing cost</a:t>
            </a:r>
          </a:p>
          <a:p>
            <a:pPr>
              <a:buFont typeface="Arial" pitchFamily="34" charset="0"/>
              <a:buChar char="•"/>
            </a:pPr>
            <a:r>
              <a:rPr lang="en-CA" baseline="0" dirty="0" smtClean="0"/>
              <a:t> assumption that initial fixed cost is the final fixed cost for all output ranges on graph</a:t>
            </a:r>
          </a:p>
          <a:p>
            <a:pPr>
              <a:buFont typeface="Arial" pitchFamily="34" charset="0"/>
              <a:buChar char="•"/>
            </a:pPr>
            <a:r>
              <a:rPr lang="en-CA" baseline="0" dirty="0" smtClean="0"/>
              <a:t> variable cost does not change as Q/t changes</a:t>
            </a:r>
          </a:p>
          <a:p>
            <a:pPr>
              <a:buFont typeface="Arial" pitchFamily="34" charset="0"/>
              <a:buNone/>
            </a:pPr>
            <a:r>
              <a:rPr lang="en-CA" baseline="0" dirty="0" smtClean="0"/>
              <a:t> </a:t>
            </a:r>
          </a:p>
          <a:p>
            <a:pPr>
              <a:buFont typeface="Arial" pitchFamily="34" charset="0"/>
              <a:buChar char="•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 smtClean="0"/>
          </a:p>
          <a:p>
            <a:r>
              <a:rPr lang="en-CA" dirty="0" smtClean="0"/>
              <a:t>Total Cost (TC) Function (red curve)</a:t>
            </a:r>
            <a:r>
              <a:rPr lang="en-CA" baseline="0" dirty="0" smtClean="0"/>
              <a:t> </a:t>
            </a:r>
            <a:r>
              <a:rPr lang="en-CA" dirty="0" smtClean="0"/>
              <a:t>is a polynomial function of Q/t, of degree three.  It has an initial segment that is concave to the origin  (where the negative co-efficient of the (Q/t)</a:t>
            </a:r>
            <a:r>
              <a:rPr lang="en-CA" baseline="30000" dirty="0" smtClean="0"/>
              <a:t>2 </a:t>
            </a:r>
            <a:r>
              <a:rPr lang="en-CA" baseline="0" dirty="0" smtClean="0"/>
              <a:t> term dominates, followed</a:t>
            </a:r>
            <a:r>
              <a:rPr lang="en-CA" dirty="0" smtClean="0"/>
              <a:t> by a longer segment in which the positive co-efficient of the (Q/t)</a:t>
            </a:r>
            <a:r>
              <a:rPr lang="en-CA" baseline="30000" dirty="0" smtClean="0"/>
              <a:t>3</a:t>
            </a:r>
            <a:r>
              <a:rPr lang="en-CA" dirty="0" smtClean="0"/>
              <a:t> term</a:t>
            </a:r>
            <a:r>
              <a:rPr lang="en-CA" baseline="0" dirty="0" smtClean="0"/>
              <a:t> dominates. </a:t>
            </a:r>
            <a:r>
              <a:rPr lang="en-CA" dirty="0" smtClean="0"/>
              <a:t> </a:t>
            </a:r>
          </a:p>
          <a:p>
            <a:endParaRPr lang="en-CA" dirty="0" smtClean="0"/>
          </a:p>
          <a:p>
            <a:r>
              <a:rPr lang="en-CA" dirty="0" smtClean="0"/>
              <a:t>Total Revenue (TR)</a:t>
            </a:r>
            <a:r>
              <a:rPr lang="en-CA" baseline="0" dirty="0" smtClean="0"/>
              <a:t> Function (blue curve) is a polynomial function of Q/t, of degree two.  It is wholly concave to the origin, which means total revenue reaches a peak value.</a:t>
            </a:r>
          </a:p>
          <a:p>
            <a:endParaRPr lang="en-CA" baseline="0" dirty="0" smtClean="0"/>
          </a:p>
          <a:p>
            <a:r>
              <a:rPr lang="en-CA" baseline="0" dirty="0" smtClean="0"/>
              <a:t>The curvature of these two curves ensures that there is a finite profit-maximizing level of output, for each product or service with curves of this general shape.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 smtClean="0"/>
          </a:p>
          <a:p>
            <a:r>
              <a:rPr lang="en-CA" dirty="0" smtClean="0"/>
              <a:t>The red curve</a:t>
            </a:r>
            <a:r>
              <a:rPr lang="en-CA" baseline="0" dirty="0" smtClean="0"/>
              <a:t> here represents Average (per unit) Cost (AC)   = TC/(Q/t)</a:t>
            </a:r>
          </a:p>
          <a:p>
            <a:endParaRPr lang="en-CA" baseline="0" dirty="0" smtClean="0"/>
          </a:p>
          <a:p>
            <a:r>
              <a:rPr lang="en-CA" baseline="0" dirty="0" smtClean="0"/>
              <a:t>The blue curve represents Average (per unit) Revenue (equivalent to the demand curve)  (AR)  =  TR/(Q/t)</a:t>
            </a:r>
          </a:p>
          <a:p>
            <a:endParaRPr lang="en-CA" baseline="0" dirty="0" smtClean="0"/>
          </a:p>
          <a:p>
            <a:r>
              <a:rPr lang="en-CA" baseline="0" dirty="0" smtClean="0"/>
              <a:t>The purple curve represents Marginal Cost, d(TC/(Q/t))/d(Q/t)           = limit              </a:t>
            </a:r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Δ TC(Q/t)</a:t>
            </a:r>
          </a:p>
          <a:p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                                                                                                 Δ (Q/t) -&gt; 0       ------------   </a:t>
            </a:r>
            <a:endParaRPr lang="en-CA" baseline="0" dirty="0" smtClean="0"/>
          </a:p>
          <a:p>
            <a:r>
              <a:rPr lang="en-CA" baseline="0" dirty="0" smtClean="0"/>
              <a:t>                                                                                                                            </a:t>
            </a:r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Δ Q/t(t)</a:t>
            </a:r>
            <a:r>
              <a:rPr lang="en-CA" baseline="0" dirty="0" smtClean="0"/>
              <a:t> </a:t>
            </a:r>
          </a:p>
          <a:p>
            <a:pPr defTabSz="403126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defRPr/>
            </a:pPr>
            <a:r>
              <a:rPr lang="en-CA" baseline="0" dirty="0" smtClean="0"/>
              <a:t>  </a:t>
            </a:r>
          </a:p>
          <a:p>
            <a:pPr defTabSz="403126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defRPr/>
            </a:pPr>
            <a:r>
              <a:rPr lang="en-CA" baseline="0" dirty="0" smtClean="0"/>
              <a:t>The green curve represents Marginal Revenue, d(TR/(Q/t))/d(Q/t) )    = limit             </a:t>
            </a:r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Δ TR(Q/t</a:t>
            </a:r>
            <a:endParaRPr lang="en-CA" baseline="0" dirty="0" smtClean="0"/>
          </a:p>
          <a:p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                                                                                                 Δ (Q/t) -&gt; 0     ------------   </a:t>
            </a:r>
            <a:endParaRPr lang="en-CA" baseline="0" dirty="0" smtClean="0"/>
          </a:p>
          <a:p>
            <a:r>
              <a:rPr lang="en-CA" baseline="0" dirty="0" smtClean="0"/>
              <a:t>                                                                                                                            </a:t>
            </a:r>
            <a:r>
              <a:rPr lang="en-CA" sz="1100" dirty="0">
                <a:solidFill>
                  <a:srgbClr val="000000"/>
                </a:solidFill>
                <a:latin typeface="Times New Roman" pitchFamily="18" charset="0"/>
              </a:rPr>
              <a:t>Δ Q/t(t)</a:t>
            </a:r>
            <a:r>
              <a:rPr lang="en-CA" baseline="0" dirty="0" smtClean="0"/>
              <a:t> </a:t>
            </a:r>
          </a:p>
          <a:p>
            <a:endParaRPr lang="en-CA" baseline="0" dirty="0" smtClean="0"/>
          </a:p>
          <a:p>
            <a:r>
              <a:rPr lang="en-CA" baseline="0" dirty="0" smtClean="0"/>
              <a:t>With the </a:t>
            </a:r>
            <a:r>
              <a:rPr lang="en-CA" baseline="0" dirty="0" err="1" smtClean="0"/>
              <a:t>asumptions</a:t>
            </a:r>
            <a:r>
              <a:rPr lang="en-CA" baseline="0" dirty="0" smtClean="0"/>
              <a:t> we made, Marginal Revenue falls constantly – marginal cost rises once the concave (to the origin) segment of the total revenue curve gives way to the convex segment, and profit is maximized where marginal revenue = marginal cost (if marginal cost is rising from below) 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CA" dirty="0" smtClean="0"/>
              <a:t>Here we have retained the 3</a:t>
            </a:r>
            <a:r>
              <a:rPr lang="en-CA" baseline="30000" dirty="0" smtClean="0"/>
              <a:t>rd</a:t>
            </a:r>
            <a:r>
              <a:rPr lang="en-CA" dirty="0" smtClean="0"/>
              <a:t> degree polynomial form</a:t>
            </a:r>
            <a:r>
              <a:rPr lang="en-CA" baseline="0" dirty="0" smtClean="0"/>
              <a:t> for the Total Cost (TC) function.</a:t>
            </a:r>
          </a:p>
          <a:p>
            <a:endParaRPr lang="en-CA" baseline="0" dirty="0" smtClean="0"/>
          </a:p>
          <a:p>
            <a:r>
              <a:rPr lang="en-CA" baseline="0" dirty="0" smtClean="0"/>
              <a:t>We have ended up with a near linear Total Revenue (TR) Function, as a result of utilizing a constant elasticity inverse demand curve of the for P = ((Q/t)/A) </a:t>
            </a:r>
            <a:r>
              <a:rPr lang="en-CA" baseline="30000" dirty="0" smtClean="0"/>
              <a:t>1/</a:t>
            </a:r>
            <a:r>
              <a:rPr lang="en-CA" sz="1100" baseline="30000" dirty="0">
                <a:solidFill>
                  <a:srgbClr val="000000"/>
                </a:solidFill>
                <a:latin typeface="Times New Roman" pitchFamily="18" charset="0"/>
              </a:rPr>
              <a:t>ϵ</a:t>
            </a:r>
            <a:endParaRPr lang="en-CA" baseline="30000" dirty="0" smtClean="0"/>
          </a:p>
          <a:p>
            <a:endParaRPr lang="en-CA" baseline="0" dirty="0" smtClean="0"/>
          </a:p>
          <a:p>
            <a:r>
              <a:rPr lang="en-CA" baseline="0" dirty="0" smtClean="0"/>
              <a:t>(see the next slide for details of Average Revenue and Marginal Revenue (and Marginal Cost of course).</a:t>
            </a:r>
          </a:p>
          <a:p>
            <a:endParaRPr lang="en-CA" baseline="0" dirty="0" smtClean="0"/>
          </a:p>
          <a:p>
            <a:r>
              <a:rPr lang="en-CA" baseline="0" dirty="0" smtClean="0"/>
              <a:t>Even with a linear total revenue curve, profits are exhausted at a finite level of Q/t.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CA" dirty="0" smtClean="0"/>
              <a:t>Here</a:t>
            </a:r>
            <a:r>
              <a:rPr lang="en-CA" baseline="0" dirty="0" smtClean="0"/>
              <a:t> the average and marginal revenue curves appear to be parallel, but in fact both slope downwards, almost imperceptibly and the latter imperceptibly more steeply.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pPr>
              <a:defRPr/>
            </a:pPr>
            <a:fld id="{99B93A8D-0DE6-43DE-A9D5-40A0B48AE3E1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0EE80B-C65E-48B1-969F-B1F1EE68AD54}" type="datetimeFigureOut">
              <a:rPr lang="en-US" smtClean="0"/>
              <a:pPr/>
              <a:t>3/5/2014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A3CC91-250D-4117-B8D9-2BB7F7515A9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53445"/>
            <a:ext cx="7772400" cy="777686"/>
          </a:xfrm>
        </p:spPr>
        <p:txBody>
          <a:bodyPr/>
          <a:lstStyle/>
          <a:p>
            <a:pPr algn="ctr"/>
            <a:r>
              <a:rPr lang="en-US" sz="3600" dirty="0">
                <a:latin typeface="Calibri" pitchFamily="34" charset="0"/>
              </a:rPr>
              <a:t>The Mainstream Economics View</a:t>
            </a:r>
          </a:p>
        </p:txBody>
      </p:sp>
      <p:sp>
        <p:nvSpPr>
          <p:cNvPr id="4" name="Oval 1"/>
          <p:cNvSpPr>
            <a:spLocks noChangeArrowheads="1"/>
          </p:cNvSpPr>
          <p:nvPr/>
        </p:nvSpPr>
        <p:spPr bwMode="auto">
          <a:xfrm>
            <a:off x="1850380" y="1355167"/>
            <a:ext cx="5832041" cy="4601315"/>
          </a:xfrm>
          <a:prstGeom prst="ellipse">
            <a:avLst/>
          </a:prstGeom>
          <a:solidFill>
            <a:srgbClr val="548DD4"/>
          </a:solidFill>
          <a:ln w="38160">
            <a:solidFill>
              <a:srgbClr val="548DD4"/>
            </a:solidFill>
            <a:prstDash val="sysDot"/>
            <a:miter lim="800000"/>
            <a:headEnd/>
            <a:tailEnd/>
          </a:ln>
          <a:effectLst>
            <a:outerShdw dist="25631" dir="3633274" algn="ctr" rotWithShape="0">
              <a:srgbClr val="205867">
                <a:alpha val="50027"/>
              </a:srgbClr>
            </a:outerShdw>
          </a:effectLst>
        </p:spPr>
        <p:txBody>
          <a:bodyPr lIns="143996" tIns="84242" rIns="143996" bIns="74773"/>
          <a:lstStyle/>
          <a:p>
            <a:pPr>
              <a:tabLst>
                <a:tab pos="0" algn="l"/>
                <a:tab pos="406044" algn="l"/>
                <a:tab pos="813528" algn="l"/>
                <a:tab pos="1221011" algn="l"/>
                <a:tab pos="1628495" algn="l"/>
                <a:tab pos="2035979" algn="l"/>
                <a:tab pos="2443463" algn="l"/>
                <a:tab pos="2850946" algn="l"/>
                <a:tab pos="3258431" algn="l"/>
                <a:tab pos="3665914" algn="l"/>
                <a:tab pos="4073399" algn="l"/>
                <a:tab pos="4480882" algn="l"/>
                <a:tab pos="4888366" algn="l"/>
                <a:tab pos="5295849" algn="l"/>
                <a:tab pos="5703334" algn="l"/>
                <a:tab pos="6110816" algn="l"/>
                <a:tab pos="6518301" algn="l"/>
                <a:tab pos="6925784" algn="l"/>
                <a:tab pos="7333269" algn="l"/>
                <a:tab pos="7740751" algn="l"/>
                <a:tab pos="8148236" algn="l"/>
              </a:tabLst>
              <a:defRPr/>
            </a:pPr>
            <a:r>
              <a:rPr lang="en-US" sz="1100" dirty="0">
                <a:solidFill>
                  <a:srgbClr val="000000"/>
                </a:solidFill>
              </a:rPr>
              <a:t>`</a:t>
            </a:r>
          </a:p>
        </p:txBody>
      </p:sp>
      <p:sp>
        <p:nvSpPr>
          <p:cNvPr id="5" name="Oval 2"/>
          <p:cNvSpPr>
            <a:spLocks noChangeArrowheads="1"/>
          </p:cNvSpPr>
          <p:nvPr/>
        </p:nvSpPr>
        <p:spPr bwMode="auto">
          <a:xfrm>
            <a:off x="3470392" y="2197662"/>
            <a:ext cx="2592018" cy="2851519"/>
          </a:xfrm>
          <a:prstGeom prst="ellipse">
            <a:avLst/>
          </a:prstGeom>
          <a:solidFill>
            <a:srgbClr val="F975BA"/>
          </a:solidFill>
          <a:ln w="9360">
            <a:solidFill>
              <a:srgbClr val="000000"/>
            </a:solidFill>
            <a:prstDash val="sysDot"/>
            <a:miter lim="800000"/>
            <a:headEnd/>
            <a:tailEnd/>
          </a:ln>
        </p:spPr>
        <p:txBody>
          <a:bodyPr wrap="none" lIns="82936" tIns="41469" rIns="82936" bIns="41469" anchor="ctr"/>
          <a:lstStyle/>
          <a:p>
            <a:endParaRPr lang="en-US" dirty="0"/>
          </a:p>
        </p:txBody>
      </p:sp>
      <p:sp>
        <p:nvSpPr>
          <p:cNvPr id="6" name="Oval 3"/>
          <p:cNvSpPr>
            <a:spLocks noChangeArrowheads="1"/>
          </p:cNvSpPr>
          <p:nvPr/>
        </p:nvSpPr>
        <p:spPr bwMode="auto">
          <a:xfrm>
            <a:off x="4118396" y="3040156"/>
            <a:ext cx="1296009" cy="1231338"/>
          </a:xfrm>
          <a:prstGeom prst="ellipse">
            <a:avLst/>
          </a:prstGeom>
          <a:solidFill>
            <a:srgbClr val="009900"/>
          </a:solidFill>
          <a:ln w="9360">
            <a:solidFill>
              <a:srgbClr val="000000"/>
            </a:solidFill>
            <a:prstDash val="sysDot"/>
            <a:miter lim="800000"/>
            <a:headEnd/>
            <a:tailEnd/>
          </a:ln>
        </p:spPr>
        <p:txBody>
          <a:bodyPr wrap="none" lIns="82936" tIns="41469" rIns="82936" bIns="41469" anchor="ctr"/>
          <a:lstStyle/>
          <a:p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665242"/>
            <a:ext cx="8229600" cy="4507380"/>
          </a:xfrm>
        </p:spPr>
        <p:txBody>
          <a:bodyPr>
            <a:normAutofit fontScale="92500" lnSpcReduction="20000"/>
          </a:bodyPr>
          <a:lstStyle/>
          <a:p>
            <a:pPr marL="576283" indent="-466567"/>
            <a:r>
              <a:rPr lang="en-CA" dirty="0" smtClean="0"/>
              <a:t>Standard Microeconomic Theory predicts diminishing returns if one factor fixed</a:t>
            </a:r>
          </a:p>
          <a:p>
            <a:pPr marL="576283" indent="-466567"/>
            <a:r>
              <a:rPr lang="en-CA" dirty="0" smtClean="0">
                <a:solidFill>
                  <a:srgbClr val="0070C0"/>
                </a:solidFill>
              </a:rPr>
              <a:t>Hypothesis of Replication purports to show that if all factors free to vary, constant returns to scale will usually occur in the Long Run</a:t>
            </a:r>
          </a:p>
          <a:p>
            <a:pPr marL="576283" indent="-466567"/>
            <a:r>
              <a:rPr lang="en-CA" dirty="0" smtClean="0"/>
              <a:t>On a finite planet, certain ecosystem services (and in the long run, sources of low entropy matter/energy) will be fixed, yet are required inputs into all forms of “production”</a:t>
            </a:r>
            <a:endParaRPr lang="en-CA" dirty="0" smtClean="0">
              <a:solidFill>
                <a:srgbClr val="0070C0"/>
              </a:solidFill>
            </a:endParaRPr>
          </a:p>
          <a:p>
            <a:pPr marL="576283" indent="-466567"/>
            <a:r>
              <a:rPr lang="en-CA" dirty="0" smtClean="0">
                <a:solidFill>
                  <a:srgbClr val="0070C0"/>
                </a:solidFill>
              </a:rPr>
              <a:t>In the long run there must be diminishing returns to aggregate output. </a:t>
            </a:r>
          </a:p>
          <a:p>
            <a:pPr marL="576283" indent="-466567"/>
            <a:endParaRPr lang="en-CA" dirty="0" smtClean="0"/>
          </a:p>
          <a:p>
            <a:pPr marL="576283" indent="-466567"/>
            <a:endParaRPr lang="en-US" dirty="0"/>
          </a:p>
        </p:txBody>
      </p:sp>
      <p:sp>
        <p:nvSpPr>
          <p:cNvPr id="5" name="Title 1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defTabSz="829452">
              <a:defRPr/>
            </a:pPr>
            <a:r>
              <a:rPr lang="en-US" sz="40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  <a:r>
              <a:rPr lang="en-US" sz="4000" dirty="0">
                <a:latin typeface="Calibri" pitchFamily="34" charset="0"/>
              </a:rPr>
              <a:t>Diminishing Returns</a:t>
            </a:r>
            <a:endParaRPr lang="en-US" sz="40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  <p:bldP spid="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1" name="Rectangle 2"/>
          <p:cNvSpPr>
            <a:spLocks noGrp="1" noChangeArrowheads="1"/>
          </p:cNvSpPr>
          <p:nvPr>
            <p:ph idx="1"/>
          </p:nvPr>
        </p:nvSpPr>
        <p:spPr>
          <a:xfrm>
            <a:off x="489600" y="1744012"/>
            <a:ext cx="8226720" cy="3953243"/>
          </a:xfrm>
          <a:noFill/>
        </p:spPr>
        <p:txBody>
          <a:bodyPr>
            <a:normAutofit fontScale="92500" lnSpcReduction="10000"/>
          </a:bodyPr>
          <a:lstStyle/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solidFill>
                  <a:srgbClr val="3366CC"/>
                </a:solidFill>
                <a:latin typeface="Calibri" pitchFamily="34" charset="0"/>
              </a:rPr>
              <a:t>Blue Zone</a:t>
            </a:r>
            <a:r>
              <a:rPr lang="en-CA" dirty="0" smtClean="0">
                <a:latin typeface="Calibri" pitchFamily="34" charset="0"/>
              </a:rPr>
              <a:t>:	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latin typeface="Calibri" pitchFamily="34" charset="0"/>
              </a:rPr>
              <a:t>	The Market Sector of the Human Economy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solidFill>
                  <a:srgbClr val="FF3399"/>
                </a:solidFill>
                <a:latin typeface="Calibri" pitchFamily="34" charset="0"/>
              </a:rPr>
              <a:t>Pink Zone</a:t>
            </a:r>
            <a:r>
              <a:rPr lang="en-CA" dirty="0" smtClean="0">
                <a:latin typeface="Calibri" pitchFamily="34" charset="0"/>
              </a:rPr>
              <a:t>: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latin typeface="Calibri" pitchFamily="34" charset="0"/>
              </a:rPr>
              <a:t>	The Public Goods Sector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solidFill>
                  <a:srgbClr val="009900"/>
                </a:solidFill>
                <a:latin typeface="Calibri" pitchFamily="34" charset="0"/>
              </a:rPr>
              <a:t>Green Zone</a:t>
            </a:r>
            <a:r>
              <a:rPr lang="en-CA" dirty="0" smtClean="0">
                <a:latin typeface="Calibri" pitchFamily="34" charset="0"/>
              </a:rPr>
              <a:t>:</a:t>
            </a:r>
          </a:p>
          <a:p>
            <a:pPr>
              <a:buNone/>
              <a:tabLst>
                <a:tab pos="311013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72527" algn="l"/>
                <a:tab pos="5287210" algn="l"/>
                <a:tab pos="5701893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  <a:tab pos="8128078" algn="l"/>
                <a:tab pos="8535561" algn="l"/>
                <a:tab pos="8943044" algn="l"/>
                <a:tab pos="9350528" algn="l"/>
                <a:tab pos="9760893" algn="l"/>
                <a:tab pos="9762332" algn="l"/>
                <a:tab pos="9763773" algn="l"/>
                <a:tab pos="9765212" algn="l"/>
                <a:tab pos="9766652" algn="l"/>
                <a:tab pos="9768091" algn="l"/>
              </a:tabLst>
            </a:pPr>
            <a:r>
              <a:rPr lang="en-CA" dirty="0" smtClean="0">
                <a:latin typeface="Calibri" pitchFamily="34" charset="0"/>
              </a:rPr>
              <a:t>	Land and Resources “protected” by Social Choice from economic development (something of a luxury</a:t>
            </a:r>
            <a:r>
              <a:rPr lang="en-CA" dirty="0" smtClean="0"/>
              <a:t>)</a:t>
            </a:r>
          </a:p>
        </p:txBody>
      </p:sp>
      <p:sp>
        <p:nvSpPr>
          <p:cNvPr id="17410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273629"/>
            <a:ext cx="8226720" cy="1143480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>
              <a:tabLst>
                <a:tab pos="0" algn="l"/>
                <a:tab pos="406044" algn="l"/>
                <a:tab pos="813528" algn="l"/>
                <a:tab pos="1221011" algn="l"/>
                <a:tab pos="1628495" algn="l"/>
                <a:tab pos="2035979" algn="l"/>
                <a:tab pos="2443463" algn="l"/>
                <a:tab pos="2850946" algn="l"/>
                <a:tab pos="3258431" algn="l"/>
                <a:tab pos="3665914" algn="l"/>
                <a:tab pos="4073399" algn="l"/>
                <a:tab pos="4480882" algn="l"/>
                <a:tab pos="4888366" algn="l"/>
                <a:tab pos="5295849" algn="l"/>
                <a:tab pos="5703334" algn="l"/>
                <a:tab pos="6110816" algn="l"/>
                <a:tab pos="6518301" algn="l"/>
                <a:tab pos="6925784" algn="l"/>
                <a:tab pos="7333269" algn="l"/>
                <a:tab pos="7740751" algn="l"/>
                <a:tab pos="8148236" algn="l"/>
              </a:tabLst>
            </a:pPr>
            <a:r>
              <a:rPr lang="en-CA" sz="4000" dirty="0">
                <a:latin typeface="Calibri" pitchFamily="34" charset="0"/>
              </a:rPr>
              <a:t>Mainstream – Anthropocentric, and typical “Free Market”  View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1000" fill="hold"/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1000" fill="hold"/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1000" fill="hold"/>
                                        <p:tgtEl>
                                          <p:spTgt spid="17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1000" fill="hold"/>
                                        <p:tgtEl>
                                          <p:spTgt spid="17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17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1000" fill="hold"/>
                                        <p:tgtEl>
                                          <p:spTgt spid="17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174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174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18253"/>
            <a:ext cx="7772400" cy="842493"/>
          </a:xfrm>
        </p:spPr>
        <p:txBody>
          <a:bodyPr>
            <a:normAutofit/>
          </a:bodyPr>
          <a:lstStyle/>
          <a:p>
            <a:pPr algn="ctr"/>
            <a:r>
              <a:rPr lang="en-US" sz="3300" dirty="0">
                <a:latin typeface="Calibri" pitchFamily="34" charset="0"/>
              </a:rPr>
              <a:t>The Ecological Economics View</a:t>
            </a:r>
          </a:p>
        </p:txBody>
      </p:sp>
      <p:sp>
        <p:nvSpPr>
          <p:cNvPr id="8" name="Oval 7"/>
          <p:cNvSpPr/>
          <p:nvPr/>
        </p:nvSpPr>
        <p:spPr>
          <a:xfrm>
            <a:off x="554372" y="1549589"/>
            <a:ext cx="8164857" cy="5054966"/>
          </a:xfrm>
          <a:prstGeom prst="ellipse">
            <a:avLst/>
          </a:prstGeom>
          <a:solidFill>
            <a:srgbClr val="18A818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82945" tIns="41473" rIns="82945" bIns="41473" rtlCol="0" anchor="ctr"/>
          <a:lstStyle/>
          <a:p>
            <a:pPr algn="ctr"/>
            <a:endParaRPr lang="en-US"/>
          </a:p>
        </p:txBody>
      </p:sp>
      <p:sp>
        <p:nvSpPr>
          <p:cNvPr id="10" name="Oval 4"/>
          <p:cNvSpPr>
            <a:spLocks noChangeArrowheads="1"/>
          </p:cNvSpPr>
          <p:nvPr/>
        </p:nvSpPr>
        <p:spPr bwMode="auto">
          <a:xfrm>
            <a:off x="4211960" y="2564904"/>
            <a:ext cx="2449440" cy="3102086"/>
          </a:xfrm>
          <a:prstGeom prst="ellipse">
            <a:avLst/>
          </a:prstGeom>
          <a:gradFill rotWithShape="0">
            <a:gsLst>
              <a:gs pos="0">
                <a:srgbClr val="95B3D7"/>
              </a:gs>
              <a:gs pos="50000">
                <a:srgbClr val="4F81BD"/>
              </a:gs>
              <a:gs pos="100000">
                <a:srgbClr val="95B3D7"/>
              </a:gs>
            </a:gsLst>
            <a:lin ang="5400000" scaled="1"/>
          </a:gradFill>
          <a:ln w="12600">
            <a:solidFill>
              <a:srgbClr val="4F81BD"/>
            </a:solidFill>
            <a:miter lim="800000"/>
            <a:headEnd/>
            <a:tailEnd/>
          </a:ln>
          <a:effectLst>
            <a:outerShdw dist="25631" dir="3633274" algn="ctr" rotWithShape="0">
              <a:srgbClr val="243F60"/>
            </a:outerShdw>
          </a:effectLst>
        </p:spPr>
        <p:txBody>
          <a:bodyPr wrap="none" lIns="82936" tIns="41469" rIns="82936" bIns="41469" anchor="ctr"/>
          <a:lstStyle/>
          <a:p>
            <a:pPr>
              <a:defRPr/>
            </a:pPr>
            <a:endParaRPr lang="en-US"/>
          </a:p>
        </p:txBody>
      </p:sp>
      <p:sp>
        <p:nvSpPr>
          <p:cNvPr id="11" name="Oval 3"/>
          <p:cNvSpPr>
            <a:spLocks noChangeArrowheads="1"/>
          </p:cNvSpPr>
          <p:nvPr/>
        </p:nvSpPr>
        <p:spPr bwMode="auto">
          <a:xfrm>
            <a:off x="2771800" y="2636912"/>
            <a:ext cx="2285280" cy="2939348"/>
          </a:xfrm>
          <a:prstGeom prst="ellipse">
            <a:avLst/>
          </a:prstGeom>
          <a:solidFill>
            <a:srgbClr val="F975BA"/>
          </a:solidFill>
          <a:ln w="12600">
            <a:solidFill>
              <a:srgbClr val="D99594"/>
            </a:solidFill>
            <a:miter lim="800000"/>
            <a:headEnd/>
            <a:tailEnd/>
          </a:ln>
          <a:effectLst>
            <a:outerShdw dist="25631" dir="3633274" algn="ctr" rotWithShape="0">
              <a:srgbClr val="622423">
                <a:alpha val="50027"/>
              </a:srgbClr>
            </a:outerShdw>
          </a:effectLst>
        </p:spPr>
        <p:txBody>
          <a:bodyPr wrap="none" lIns="82936" tIns="41469" rIns="82936" bIns="41469" anchor="ctr"/>
          <a:lstStyle/>
          <a:p>
            <a:pPr>
              <a:defRPr/>
            </a:pPr>
            <a:endParaRPr lang="en-US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3" name="Rectangle 2"/>
          <p:cNvSpPr>
            <a:spLocks noGrp="1" noChangeArrowheads="1"/>
          </p:cNvSpPr>
          <p:nvPr>
            <p:ph idx="1"/>
          </p:nvPr>
        </p:nvSpPr>
        <p:spPr>
          <a:xfrm>
            <a:off x="424770" y="1484782"/>
            <a:ext cx="8291521" cy="4422719"/>
          </a:xfrm>
          <a:noFill/>
        </p:spPr>
        <p:txBody>
          <a:bodyPr>
            <a:normAutofit/>
          </a:bodyPr>
          <a:lstStyle/>
          <a:p>
            <a:pPr marL="287974" indent="-287974">
              <a:buNone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2500" dirty="0">
                <a:solidFill>
                  <a:srgbClr val="000080"/>
                </a:solidFill>
                <a:latin typeface="Calibri" pitchFamily="34" charset="0"/>
              </a:rPr>
              <a:t>               </a:t>
            </a:r>
            <a:r>
              <a:rPr lang="en-CA" sz="2300" dirty="0">
                <a:solidFill>
                  <a:srgbClr val="000080"/>
                </a:solidFill>
                <a:latin typeface="Calibri" pitchFamily="34" charset="0"/>
              </a:rPr>
              <a:t>New diagram - same colour-coding !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2500" dirty="0">
                <a:solidFill>
                  <a:srgbClr val="008000"/>
                </a:solidFill>
                <a:latin typeface="Calibri" pitchFamily="34" charset="0"/>
              </a:rPr>
              <a:t>Sustaining global ecosystem (outer oval) finite and non-growing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2500" dirty="0">
                <a:solidFill>
                  <a:srgbClr val="000080"/>
                </a:solidFill>
                <a:latin typeface="Calibri" pitchFamily="34" charset="0"/>
              </a:rPr>
              <a:t>Market and Public Goods sectors are inter-dependent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2500" dirty="0">
                <a:solidFill>
                  <a:srgbClr val="008000"/>
                </a:solidFill>
                <a:latin typeface="Calibri" pitchFamily="34" charset="0"/>
              </a:rPr>
              <a:t>Human-oriented sectors dependent on ecosystem structure and function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2500" dirty="0">
                <a:solidFill>
                  <a:srgbClr val="000080"/>
                </a:solidFill>
                <a:latin typeface="Calibri" pitchFamily="34" charset="0"/>
              </a:rPr>
              <a:t>As they grow human-oriented sectors tend to displace ecosystem elements and degrade ecosystem function</a:t>
            </a:r>
          </a:p>
          <a:p>
            <a:pPr marL="287974" indent="-287974">
              <a:buFont typeface="Arial" charset="0"/>
              <a:buChar char="•"/>
              <a:tabLst>
                <a:tab pos="289415" algn="l"/>
                <a:tab pos="384446" algn="l"/>
                <a:tab pos="791930" algn="l"/>
                <a:tab pos="1199414" algn="l"/>
                <a:tab pos="1606898" algn="l"/>
                <a:tab pos="2014382" algn="l"/>
                <a:tab pos="2421864" algn="l"/>
                <a:tab pos="2829348" algn="l"/>
                <a:tab pos="3236832" algn="l"/>
                <a:tab pos="3644316" algn="l"/>
                <a:tab pos="4051800" algn="l"/>
                <a:tab pos="4459284" algn="l"/>
                <a:tab pos="4866767" algn="l"/>
                <a:tab pos="5274251" algn="l"/>
                <a:tab pos="5681735" algn="l"/>
                <a:tab pos="6089219" algn="l"/>
                <a:tab pos="6496703" algn="l"/>
                <a:tab pos="6904186" algn="l"/>
                <a:tab pos="7311670" algn="l"/>
                <a:tab pos="7719153" algn="l"/>
                <a:tab pos="8126637" algn="l"/>
              </a:tabLst>
            </a:pPr>
            <a:r>
              <a:rPr lang="en-CA" sz="2500" i="1" u="sng" dirty="0">
                <a:solidFill>
                  <a:srgbClr val="008000"/>
                </a:solidFill>
                <a:latin typeface="Calibri" pitchFamily="34" charset="0"/>
              </a:rPr>
              <a:t>=&gt; there may well need to be limits to “economic” growth !</a:t>
            </a:r>
          </a:p>
        </p:txBody>
      </p:sp>
      <p:sp>
        <p:nvSpPr>
          <p:cNvPr id="20482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273629"/>
            <a:ext cx="8226720" cy="1143480"/>
          </a:xfr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tabLst>
                <a:tab pos="0" algn="l"/>
                <a:tab pos="406044" algn="l"/>
                <a:tab pos="813528" algn="l"/>
                <a:tab pos="1221011" algn="l"/>
                <a:tab pos="1628495" algn="l"/>
                <a:tab pos="2035979" algn="l"/>
                <a:tab pos="2443463" algn="l"/>
                <a:tab pos="2850946" algn="l"/>
                <a:tab pos="3258431" algn="l"/>
                <a:tab pos="3665914" algn="l"/>
                <a:tab pos="4073399" algn="l"/>
                <a:tab pos="4480882" algn="l"/>
                <a:tab pos="4888366" algn="l"/>
                <a:tab pos="5295849" algn="l"/>
                <a:tab pos="5703334" algn="l"/>
                <a:tab pos="6110816" algn="l"/>
                <a:tab pos="6518301" algn="l"/>
                <a:tab pos="6925784" algn="l"/>
                <a:tab pos="7333269" algn="l"/>
                <a:tab pos="7740751" algn="l"/>
                <a:tab pos="8148236" algn="l"/>
              </a:tabLst>
            </a:pPr>
            <a:r>
              <a:rPr lang="en-CA" sz="4000" dirty="0">
                <a:latin typeface="Calibri" pitchFamily="34" charset="0"/>
              </a:rPr>
              <a:t>Ecological Economist’s View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2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2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436760" y="1534593"/>
          <a:ext cx="6197760" cy="33315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1"/>
            <a:ext cx="6825487" cy="1338620"/>
          </a:xfrm>
        </p:spPr>
        <p:txBody>
          <a:bodyPr>
            <a:normAutofit/>
          </a:bodyPr>
          <a:lstStyle/>
          <a:p>
            <a:pPr algn="ctr"/>
            <a:r>
              <a:rPr lang="en-CA" sz="1600" dirty="0"/>
              <a:t>Traditional Cost Accountant’s Break-even Chart</a:t>
            </a:r>
            <a:br>
              <a:rPr lang="en-CA" sz="1600" dirty="0"/>
            </a:br>
            <a:endParaRPr lang="en-US" sz="1600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 flipV="1">
            <a:off x="685800" y="8067029"/>
            <a:ext cx="7772400" cy="1763757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522316" y="293431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29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r>
              <a:rPr lang="en-US" sz="29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Traditional Cost Accountant’s Break-even Chart</a:t>
            </a:r>
          </a:p>
          <a:p>
            <a:pPr algn="ctr" defTabSz="829452">
              <a:spcBef>
                <a:spcPct val="0"/>
              </a:spcBef>
              <a:defRPr/>
            </a:pPr>
            <a:endParaRPr lang="en-US" sz="29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458720" y="854009"/>
          <a:ext cx="6226560" cy="51499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1"/>
          <p:cNvSpPr txBox="1">
            <a:spLocks/>
          </p:cNvSpPr>
          <p:nvPr/>
        </p:nvSpPr>
        <p:spPr>
          <a:xfrm>
            <a:off x="522316" y="358755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 fontScale="77500" lnSpcReduction="2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40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endParaRPr lang="en-CA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A </a:t>
            </a:r>
            <a:r>
              <a:rPr lang="en-CA" sz="37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somewhat</a:t>
            </a: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more sophisticated view</a:t>
            </a:r>
          </a:p>
          <a:p>
            <a:pPr algn="ctr" defTabSz="829452">
              <a:spcBef>
                <a:spcPct val="0"/>
              </a:spcBef>
              <a:defRPr/>
            </a:pPr>
            <a:endParaRPr lang="en-US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endParaRPr lang="en-US" sz="40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517760" y="1730566"/>
          <a:ext cx="6108480" cy="43767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1"/>
          <p:cNvSpPr txBox="1">
            <a:spLocks/>
          </p:cNvSpPr>
          <p:nvPr/>
        </p:nvSpPr>
        <p:spPr>
          <a:xfrm>
            <a:off x="522316" y="358755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 fontScale="85000" lnSpcReduction="1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40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Behind the </a:t>
            </a:r>
            <a:r>
              <a:rPr lang="en-CA" sz="3400" b="1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Total Revenue </a:t>
            </a: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and </a:t>
            </a:r>
            <a:r>
              <a:rPr lang="en-CA" sz="3400" b="1" dirty="0" smtClean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Total Cost </a:t>
            </a: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Curves ….</a:t>
            </a:r>
            <a:endParaRPr lang="en-US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endParaRPr lang="en-US" sz="40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458720" y="1730566"/>
          <a:ext cx="6226560" cy="44420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1"/>
          <p:cNvSpPr txBox="1">
            <a:spLocks/>
          </p:cNvSpPr>
          <p:nvPr/>
        </p:nvSpPr>
        <p:spPr>
          <a:xfrm>
            <a:off x="522316" y="358755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 fontScale="92500" lnSpcReduction="1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40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Varying the Assumptions ….</a:t>
            </a:r>
            <a:endParaRPr lang="en-US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endParaRPr lang="en-US" sz="40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/>
        </p:nvGraphicFramePr>
        <p:xfrm>
          <a:off x="1632713" y="1926539"/>
          <a:ext cx="6108480" cy="410533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Title 1"/>
          <p:cNvSpPr txBox="1">
            <a:spLocks/>
          </p:cNvSpPr>
          <p:nvPr/>
        </p:nvSpPr>
        <p:spPr>
          <a:xfrm>
            <a:off x="522316" y="358755"/>
            <a:ext cx="8229600" cy="111051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30" tIns="45715" rIns="91430" bIns="45715" rtlCol="0" anchor="ctr">
            <a:normAutofit fontScale="92500" lnSpcReduction="10000"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algn="ctr" defTabSz="829452">
              <a:spcBef>
                <a:spcPct val="0"/>
              </a:spcBef>
              <a:defRPr/>
            </a:pPr>
            <a:r>
              <a:rPr lang="en-US" sz="40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 </a:t>
            </a:r>
          </a:p>
          <a:p>
            <a:pPr algn="ctr" defTabSz="829452">
              <a:spcBef>
                <a:spcPct val="0"/>
              </a:spcBef>
              <a:defRPr/>
            </a:pPr>
            <a:r>
              <a:rPr lang="en-CA" sz="3400" b="1" dirty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Calibri" pitchFamily="34" charset="0"/>
              </a:rPr>
              <a:t>Behind the Curves again ….</a:t>
            </a:r>
            <a:endParaRPr lang="en-US" sz="27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  <a:p>
            <a:pPr algn="ctr" defTabSz="829452">
              <a:spcBef>
                <a:spcPct val="0"/>
              </a:spcBef>
              <a:defRPr/>
            </a:pPr>
            <a:endParaRPr lang="en-US" sz="4000" b="1" dirty="0">
              <a:effectLst>
                <a:outerShdw blurRad="31750" dist="25400" dir="5400000" algn="tl" rotWithShape="0">
                  <a:srgbClr val="000000">
                    <a:alpha val="25000"/>
                  </a:srgbClr>
                </a:outerShdw>
              </a:effectLst>
              <a:latin typeface="Calibri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941</Words>
  <Application>Microsoft Office PowerPoint</Application>
  <PresentationFormat>On-screen Show (4:3)</PresentationFormat>
  <Paragraphs>106</Paragraphs>
  <Slides>10</Slides>
  <Notes>10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The Mainstream Economics View</vt:lpstr>
      <vt:lpstr>Mainstream – Anthropocentric, and typical “Free Market”  View</vt:lpstr>
      <vt:lpstr>The Ecological Economics View</vt:lpstr>
      <vt:lpstr>Ecological Economist’s View</vt:lpstr>
      <vt:lpstr>Traditional Cost Accountant’s Break-even Chart </vt:lpstr>
      <vt:lpstr>Slide 6</vt:lpstr>
      <vt:lpstr>Slide 7</vt:lpstr>
      <vt:lpstr>Slide 8</vt:lpstr>
      <vt:lpstr>Slide 9</vt:lpstr>
      <vt:lpstr> Diminishing Returns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Mainstream Economics View</dc:title>
  <dc:creator>MB</dc:creator>
  <cp:lastModifiedBy>MB</cp:lastModifiedBy>
  <cp:revision>3</cp:revision>
  <dcterms:created xsi:type="dcterms:W3CDTF">2014-03-03T05:31:36Z</dcterms:created>
  <dcterms:modified xsi:type="dcterms:W3CDTF">2014-03-06T03:51:33Z</dcterms:modified>
</cp:coreProperties>
</file>

<file path=docProps/thumbnail.jpeg>
</file>