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63" r:id="rId2"/>
    <p:sldId id="265" r:id="rId3"/>
    <p:sldId id="267" r:id="rId4"/>
    <p:sldId id="268" r:id="rId5"/>
    <p:sldId id="269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B\MB-Personal\Ecological%20Economics\SFU-Feb-18th-lecture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B\MB-Personal\Ecological%20Economics\SFU-Feb-18th-lecture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B\MB-Personal\Ecological%20Economics\SFU-Feb-18th-lecture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B\MB-Personal\Ecological%20Economics\SFU-Feb-18th-lecture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B\MB-Personal\Ecological%20Economics\SFU-Feb-18th-lecture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scatterChart>
        <c:scatterStyle val="smoothMarker"/>
        <c:ser>
          <c:idx val="1"/>
          <c:order val="0"/>
          <c:tx>
            <c:v>Total Revenue (TR)</c:v>
          </c:tx>
          <c:spPr>
            <a:ln>
              <a:solidFill>
                <a:schemeClr val="accent4"/>
              </a:solidFill>
            </a:ln>
          </c:spPr>
          <c:marker>
            <c:symbol val="none"/>
          </c:marker>
          <c:xVal>
            <c:numRef>
              <c:f>[1]Sheet1!$A$8:$A$10</c:f>
              <c:numCache>
                <c:formatCode>General</c:formatCode>
                <c:ptCount val="3"/>
                <c:pt idx="0">
                  <c:v>0</c:v>
                </c:pt>
                <c:pt idx="1">
                  <c:v>10</c:v>
                </c:pt>
                <c:pt idx="2">
                  <c:v>20</c:v>
                </c:pt>
              </c:numCache>
            </c:numRef>
          </c:xVal>
          <c:yVal>
            <c:numRef>
              <c:f>[1]Sheet1!$B$8:$B$10</c:f>
              <c:numCache>
                <c:formatCode>General</c:formatCode>
                <c:ptCount val="3"/>
                <c:pt idx="0">
                  <c:v>0</c:v>
                </c:pt>
                <c:pt idx="1">
                  <c:v>45</c:v>
                </c:pt>
                <c:pt idx="2">
                  <c:v>90</c:v>
                </c:pt>
              </c:numCache>
            </c:numRef>
          </c:yVal>
          <c:smooth val="1"/>
        </c:ser>
        <c:ser>
          <c:idx val="2"/>
          <c:order val="1"/>
          <c:tx>
            <c:v>Total Cost (TC)</c:v>
          </c:tx>
          <c:spPr>
            <a:ln>
              <a:solidFill>
                <a:schemeClr val="accent2"/>
              </a:solidFill>
            </a:ln>
          </c:spPr>
          <c:marker>
            <c:symbol val="none"/>
          </c:marker>
          <c:xVal>
            <c:numRef>
              <c:f>[1]Sheet1!$A$8:$A$10</c:f>
              <c:numCache>
                <c:formatCode>General</c:formatCode>
                <c:ptCount val="3"/>
                <c:pt idx="0">
                  <c:v>0</c:v>
                </c:pt>
                <c:pt idx="1">
                  <c:v>10</c:v>
                </c:pt>
                <c:pt idx="2">
                  <c:v>20</c:v>
                </c:pt>
              </c:numCache>
            </c:numRef>
          </c:xVal>
          <c:yVal>
            <c:numRef>
              <c:f>[1]Sheet1!$C$8:$C$10</c:f>
              <c:numCache>
                <c:formatCode>General</c:formatCode>
                <c:ptCount val="3"/>
                <c:pt idx="0">
                  <c:v>25</c:v>
                </c:pt>
                <c:pt idx="1">
                  <c:v>45</c:v>
                </c:pt>
                <c:pt idx="2">
                  <c:v>65</c:v>
                </c:pt>
              </c:numCache>
            </c:numRef>
          </c:yVal>
          <c:smooth val="1"/>
        </c:ser>
        <c:axId val="90011520"/>
        <c:axId val="90013056"/>
      </c:scatterChart>
      <c:valAx>
        <c:axId val="90011520"/>
        <c:scaling>
          <c:orientation val="minMax"/>
        </c:scaling>
        <c:axPos val="b"/>
        <c:numFmt formatCode="General" sourceLinked="1"/>
        <c:tickLblPos val="nextTo"/>
        <c:crossAx val="90013056"/>
        <c:crosses val="autoZero"/>
        <c:crossBetween val="midCat"/>
      </c:valAx>
      <c:valAx>
        <c:axId val="90013056"/>
        <c:scaling>
          <c:orientation val="minMax"/>
        </c:scaling>
        <c:axPos val="l"/>
        <c:majorGridlines/>
        <c:numFmt formatCode="General" sourceLinked="1"/>
        <c:tickLblPos val="nextTo"/>
        <c:crossAx val="90011520"/>
        <c:crosses val="autoZero"/>
        <c:crossBetween val="midCat"/>
      </c:valAx>
    </c:plotArea>
    <c:legend>
      <c:legendPos val="r"/>
      <c:layout/>
    </c:legend>
    <c:plotVisOnly val="1"/>
  </c:chart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>
        <c:manualLayout>
          <c:layoutTarget val="inner"/>
          <c:xMode val="edge"/>
          <c:yMode val="edge"/>
          <c:x val="0.10509866192720374"/>
          <c:y val="0.10738255033557052"/>
          <c:w val="0.77299103338262376"/>
          <c:h val="0.83884408744209116"/>
        </c:manualLayout>
      </c:layout>
      <c:scatterChart>
        <c:scatterStyle val="smoothMarker"/>
        <c:ser>
          <c:idx val="0"/>
          <c:order val="0"/>
          <c:tx>
            <c:v>TC</c:v>
          </c:tx>
          <c:spPr>
            <a:ln>
              <a:solidFill>
                <a:schemeClr val="accent2"/>
              </a:solidFill>
            </a:ln>
          </c:spPr>
          <c:marker>
            <c:symbol val="none"/>
          </c:marker>
          <c:xVal>
            <c:numRef>
              <c:f>Sheet1!$A$34:$A$94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Sheet1!$D$34:$D$94</c:f>
              <c:numCache>
                <c:formatCode>_-* #,##0.00_-;\-* #,##0.00_-;_-* "-"??_-;_-@_-</c:formatCode>
                <c:ptCount val="61"/>
                <c:pt idx="0">
                  <c:v>800</c:v>
                </c:pt>
                <c:pt idx="1">
                  <c:v>921.08</c:v>
                </c:pt>
                <c:pt idx="2">
                  <c:v>1034.6399999999999</c:v>
                </c:pt>
                <c:pt idx="3">
                  <c:v>1141.1599999999999</c:v>
                </c:pt>
                <c:pt idx="4">
                  <c:v>1241.1199999999999</c:v>
                </c:pt>
                <c:pt idx="5">
                  <c:v>1335</c:v>
                </c:pt>
                <c:pt idx="6">
                  <c:v>1423.28</c:v>
                </c:pt>
                <c:pt idx="7">
                  <c:v>1506.44</c:v>
                </c:pt>
                <c:pt idx="8">
                  <c:v>1584.96</c:v>
                </c:pt>
                <c:pt idx="9">
                  <c:v>1659.32</c:v>
                </c:pt>
                <c:pt idx="10">
                  <c:v>1730</c:v>
                </c:pt>
                <c:pt idx="11">
                  <c:v>1797.48</c:v>
                </c:pt>
                <c:pt idx="12">
                  <c:v>1862.24</c:v>
                </c:pt>
                <c:pt idx="13">
                  <c:v>1924.76</c:v>
                </c:pt>
                <c:pt idx="14">
                  <c:v>1985.52</c:v>
                </c:pt>
                <c:pt idx="15">
                  <c:v>2045</c:v>
                </c:pt>
                <c:pt idx="16">
                  <c:v>2103.6800000000003</c:v>
                </c:pt>
                <c:pt idx="17">
                  <c:v>2162.04</c:v>
                </c:pt>
                <c:pt idx="18">
                  <c:v>2220.56</c:v>
                </c:pt>
                <c:pt idx="19">
                  <c:v>2279.7200000000003</c:v>
                </c:pt>
                <c:pt idx="20">
                  <c:v>2340</c:v>
                </c:pt>
                <c:pt idx="21">
                  <c:v>2401.88</c:v>
                </c:pt>
                <c:pt idx="22">
                  <c:v>2465.84</c:v>
                </c:pt>
                <c:pt idx="23">
                  <c:v>2532.36</c:v>
                </c:pt>
                <c:pt idx="24">
                  <c:v>2601.92</c:v>
                </c:pt>
                <c:pt idx="25">
                  <c:v>2675</c:v>
                </c:pt>
                <c:pt idx="26">
                  <c:v>2752.08</c:v>
                </c:pt>
                <c:pt idx="27">
                  <c:v>2833.6400000000003</c:v>
                </c:pt>
                <c:pt idx="28">
                  <c:v>2920.16</c:v>
                </c:pt>
                <c:pt idx="29">
                  <c:v>3012.12</c:v>
                </c:pt>
                <c:pt idx="30">
                  <c:v>3110</c:v>
                </c:pt>
                <c:pt idx="31">
                  <c:v>3214.2799999999997</c:v>
                </c:pt>
                <c:pt idx="32">
                  <c:v>3325.44</c:v>
                </c:pt>
                <c:pt idx="33">
                  <c:v>3443.96</c:v>
                </c:pt>
                <c:pt idx="34">
                  <c:v>3570.32</c:v>
                </c:pt>
                <c:pt idx="35">
                  <c:v>3705</c:v>
                </c:pt>
                <c:pt idx="36">
                  <c:v>3848.48</c:v>
                </c:pt>
                <c:pt idx="37">
                  <c:v>4001.24</c:v>
                </c:pt>
                <c:pt idx="38">
                  <c:v>4163.76</c:v>
                </c:pt>
                <c:pt idx="39">
                  <c:v>4336.5200000000004</c:v>
                </c:pt>
                <c:pt idx="40">
                  <c:v>4520</c:v>
                </c:pt>
                <c:pt idx="41">
                  <c:v>4714.68</c:v>
                </c:pt>
                <c:pt idx="42">
                  <c:v>4921.04</c:v>
                </c:pt>
                <c:pt idx="43">
                  <c:v>5139.5600000000004</c:v>
                </c:pt>
                <c:pt idx="44">
                  <c:v>5370.72</c:v>
                </c:pt>
                <c:pt idx="45">
                  <c:v>5615</c:v>
                </c:pt>
                <c:pt idx="46">
                  <c:v>5872.88</c:v>
                </c:pt>
                <c:pt idx="47">
                  <c:v>6144.84</c:v>
                </c:pt>
                <c:pt idx="48">
                  <c:v>6431.3600000000024</c:v>
                </c:pt>
                <c:pt idx="49">
                  <c:v>6732.92</c:v>
                </c:pt>
                <c:pt idx="50">
                  <c:v>7050</c:v>
                </c:pt>
                <c:pt idx="51">
                  <c:v>7383.08</c:v>
                </c:pt>
                <c:pt idx="52">
                  <c:v>7732.6399999999994</c:v>
                </c:pt>
                <c:pt idx="53">
                  <c:v>8099.1600000000044</c:v>
                </c:pt>
                <c:pt idx="54">
                  <c:v>8483.1200000000008</c:v>
                </c:pt>
                <c:pt idx="55">
                  <c:v>8885</c:v>
                </c:pt>
                <c:pt idx="56">
                  <c:v>9305.2800000000007</c:v>
                </c:pt>
                <c:pt idx="57">
                  <c:v>9744.44</c:v>
                </c:pt>
                <c:pt idx="58">
                  <c:v>10202.960000000001</c:v>
                </c:pt>
                <c:pt idx="59">
                  <c:v>10681.32</c:v>
                </c:pt>
                <c:pt idx="60">
                  <c:v>11180</c:v>
                </c:pt>
              </c:numCache>
            </c:numRef>
          </c:yVal>
          <c:smooth val="1"/>
        </c:ser>
        <c:ser>
          <c:idx val="1"/>
          <c:order val="1"/>
          <c:tx>
            <c:v>TR</c:v>
          </c:tx>
          <c:spPr>
            <a:ln>
              <a:solidFill>
                <a:srgbClr val="0070C0"/>
              </a:solidFill>
            </a:ln>
          </c:spPr>
          <c:marker>
            <c:symbol val="none"/>
          </c:marker>
          <c:xVal>
            <c:numRef>
              <c:f>Sheet1!$A$107:$A$167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Sheet1!$D$107:$D$167</c:f>
              <c:numCache>
                <c:formatCode>_-* #,##0.00_-;\-* #,##0.00_-;_-* "-"??_-;_-@_-</c:formatCode>
                <c:ptCount val="61"/>
                <c:pt idx="0">
                  <c:v>0</c:v>
                </c:pt>
                <c:pt idx="1">
                  <c:v>493.5</c:v>
                </c:pt>
                <c:pt idx="2">
                  <c:v>974</c:v>
                </c:pt>
                <c:pt idx="3">
                  <c:v>1441.5</c:v>
                </c:pt>
                <c:pt idx="4">
                  <c:v>1896</c:v>
                </c:pt>
                <c:pt idx="5">
                  <c:v>2337.5</c:v>
                </c:pt>
                <c:pt idx="6">
                  <c:v>2766</c:v>
                </c:pt>
                <c:pt idx="7">
                  <c:v>3181.5</c:v>
                </c:pt>
                <c:pt idx="8">
                  <c:v>3584</c:v>
                </c:pt>
                <c:pt idx="9">
                  <c:v>3973.5</c:v>
                </c:pt>
                <c:pt idx="10">
                  <c:v>4350</c:v>
                </c:pt>
                <c:pt idx="11">
                  <c:v>4713.5</c:v>
                </c:pt>
                <c:pt idx="12">
                  <c:v>5064</c:v>
                </c:pt>
                <c:pt idx="13">
                  <c:v>5401.5</c:v>
                </c:pt>
                <c:pt idx="14">
                  <c:v>5726</c:v>
                </c:pt>
                <c:pt idx="15">
                  <c:v>6037.5</c:v>
                </c:pt>
                <c:pt idx="16">
                  <c:v>6336</c:v>
                </c:pt>
                <c:pt idx="17">
                  <c:v>6621.5</c:v>
                </c:pt>
                <c:pt idx="18">
                  <c:v>6894</c:v>
                </c:pt>
                <c:pt idx="19">
                  <c:v>7153.5</c:v>
                </c:pt>
                <c:pt idx="20">
                  <c:v>7400</c:v>
                </c:pt>
                <c:pt idx="21">
                  <c:v>7633.5</c:v>
                </c:pt>
                <c:pt idx="22">
                  <c:v>7854</c:v>
                </c:pt>
                <c:pt idx="23">
                  <c:v>8061.5</c:v>
                </c:pt>
                <c:pt idx="24">
                  <c:v>8256</c:v>
                </c:pt>
                <c:pt idx="25">
                  <c:v>8437.5</c:v>
                </c:pt>
                <c:pt idx="26">
                  <c:v>8606</c:v>
                </c:pt>
                <c:pt idx="27">
                  <c:v>8761.5</c:v>
                </c:pt>
                <c:pt idx="28">
                  <c:v>8904</c:v>
                </c:pt>
                <c:pt idx="29">
                  <c:v>9033.5</c:v>
                </c:pt>
                <c:pt idx="30">
                  <c:v>9150</c:v>
                </c:pt>
                <c:pt idx="31">
                  <c:v>9253.5</c:v>
                </c:pt>
                <c:pt idx="32">
                  <c:v>9344</c:v>
                </c:pt>
                <c:pt idx="33">
                  <c:v>9421.5</c:v>
                </c:pt>
                <c:pt idx="34">
                  <c:v>9486</c:v>
                </c:pt>
                <c:pt idx="35">
                  <c:v>9537.5</c:v>
                </c:pt>
                <c:pt idx="36">
                  <c:v>9576</c:v>
                </c:pt>
                <c:pt idx="37">
                  <c:v>9601.5</c:v>
                </c:pt>
                <c:pt idx="38">
                  <c:v>9614</c:v>
                </c:pt>
                <c:pt idx="39">
                  <c:v>9613.5</c:v>
                </c:pt>
                <c:pt idx="40">
                  <c:v>9600</c:v>
                </c:pt>
                <c:pt idx="41">
                  <c:v>9573.5</c:v>
                </c:pt>
                <c:pt idx="42">
                  <c:v>9534</c:v>
                </c:pt>
                <c:pt idx="43">
                  <c:v>9481.5</c:v>
                </c:pt>
                <c:pt idx="44">
                  <c:v>9416</c:v>
                </c:pt>
                <c:pt idx="45">
                  <c:v>9337.5</c:v>
                </c:pt>
                <c:pt idx="46">
                  <c:v>9246</c:v>
                </c:pt>
                <c:pt idx="47">
                  <c:v>9141.5</c:v>
                </c:pt>
                <c:pt idx="48">
                  <c:v>9024</c:v>
                </c:pt>
                <c:pt idx="49">
                  <c:v>8893.5</c:v>
                </c:pt>
                <c:pt idx="50">
                  <c:v>8750</c:v>
                </c:pt>
                <c:pt idx="51">
                  <c:v>8593.5</c:v>
                </c:pt>
                <c:pt idx="52">
                  <c:v>8424</c:v>
                </c:pt>
                <c:pt idx="53">
                  <c:v>8241.5</c:v>
                </c:pt>
                <c:pt idx="54">
                  <c:v>8046</c:v>
                </c:pt>
                <c:pt idx="55">
                  <c:v>7837.5</c:v>
                </c:pt>
                <c:pt idx="56">
                  <c:v>7616</c:v>
                </c:pt>
                <c:pt idx="57">
                  <c:v>7381.5</c:v>
                </c:pt>
                <c:pt idx="58">
                  <c:v>7134</c:v>
                </c:pt>
                <c:pt idx="59">
                  <c:v>6873.5</c:v>
                </c:pt>
                <c:pt idx="60">
                  <c:v>6600</c:v>
                </c:pt>
              </c:numCache>
            </c:numRef>
          </c:yVal>
          <c:smooth val="1"/>
        </c:ser>
        <c:axId val="101689600"/>
        <c:axId val="102228352"/>
      </c:scatterChart>
      <c:valAx>
        <c:axId val="101689600"/>
        <c:scaling>
          <c:orientation val="minMax"/>
          <c:max val="60"/>
        </c:scaling>
        <c:axPos val="b"/>
        <c:numFmt formatCode="General" sourceLinked="1"/>
        <c:tickLblPos val="nextTo"/>
        <c:crossAx val="102228352"/>
        <c:crosses val="autoZero"/>
        <c:crossBetween val="midCat"/>
      </c:valAx>
      <c:valAx>
        <c:axId val="102228352"/>
        <c:scaling>
          <c:orientation val="minMax"/>
        </c:scaling>
        <c:axPos val="l"/>
        <c:majorGridlines/>
        <c:numFmt formatCode="_-&quot;$&quot;* #,##0_-;\-&quot;$&quot;* #,##0_-;_-&quot;$&quot;* &quot;-&quot;_-;_-@_-" sourceLinked="0"/>
        <c:tickLblPos val="nextTo"/>
        <c:crossAx val="101689600"/>
        <c:crosses val="autoZero"/>
        <c:crossBetween val="midCat"/>
      </c:valAx>
    </c:plotArea>
    <c:legend>
      <c:legendPos val="r"/>
      <c:layout/>
    </c:legend>
    <c:plotVisOnly val="1"/>
  </c:chart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scatterChart>
        <c:scatterStyle val="lineMarker"/>
        <c:ser>
          <c:idx val="1"/>
          <c:order val="0"/>
          <c:tx>
            <c:v>AC</c:v>
          </c:tx>
          <c:marker>
            <c:symbol val="none"/>
          </c:marker>
          <c:xVal>
            <c:numRef>
              <c:f>Sheet1!$A$35:$A$94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Sheet1!$E$35:$E$94</c:f>
              <c:numCache>
                <c:formatCode>_-* #,##0.0000_-;\-* #,##0.0000_-;_-* "-"??_-;_-@_-</c:formatCode>
                <c:ptCount val="60"/>
                <c:pt idx="0">
                  <c:v>921.08</c:v>
                </c:pt>
                <c:pt idx="1">
                  <c:v>517.31999999999948</c:v>
                </c:pt>
                <c:pt idx="2">
                  <c:v>380.38666666666671</c:v>
                </c:pt>
                <c:pt idx="3">
                  <c:v>310.27999999999969</c:v>
                </c:pt>
                <c:pt idx="4">
                  <c:v>267</c:v>
                </c:pt>
                <c:pt idx="5">
                  <c:v>237.21333333333334</c:v>
                </c:pt>
                <c:pt idx="6">
                  <c:v>215.20571428571418</c:v>
                </c:pt>
                <c:pt idx="7">
                  <c:v>198.12</c:v>
                </c:pt>
                <c:pt idx="8">
                  <c:v>184.3688888888893</c:v>
                </c:pt>
                <c:pt idx="9">
                  <c:v>173</c:v>
                </c:pt>
                <c:pt idx="10">
                  <c:v>163.40727272727273</c:v>
                </c:pt>
                <c:pt idx="11">
                  <c:v>155.18666666666658</c:v>
                </c:pt>
                <c:pt idx="12">
                  <c:v>148.05846153846161</c:v>
                </c:pt>
                <c:pt idx="13">
                  <c:v>141.82285714285717</c:v>
                </c:pt>
                <c:pt idx="14">
                  <c:v>136.33333333333366</c:v>
                </c:pt>
                <c:pt idx="15">
                  <c:v>131.48000000000027</c:v>
                </c:pt>
                <c:pt idx="16">
                  <c:v>127.1788235294116</c:v>
                </c:pt>
                <c:pt idx="17">
                  <c:v>123.36444444444444</c:v>
                </c:pt>
                <c:pt idx="18">
                  <c:v>119.98526315789475</c:v>
                </c:pt>
                <c:pt idx="19">
                  <c:v>117</c:v>
                </c:pt>
                <c:pt idx="20">
                  <c:v>114.37523809523805</c:v>
                </c:pt>
                <c:pt idx="21">
                  <c:v>112.08363636363622</c:v>
                </c:pt>
                <c:pt idx="22">
                  <c:v>110.10260869565218</c:v>
                </c:pt>
                <c:pt idx="23">
                  <c:v>108.41333333333334</c:v>
                </c:pt>
                <c:pt idx="24">
                  <c:v>107</c:v>
                </c:pt>
                <c:pt idx="25">
                  <c:v>105.84923076923093</c:v>
                </c:pt>
                <c:pt idx="26">
                  <c:v>104.94962962962994</c:v>
                </c:pt>
                <c:pt idx="27">
                  <c:v>104.29142857142857</c:v>
                </c:pt>
                <c:pt idx="28">
                  <c:v>103.86620689655143</c:v>
                </c:pt>
                <c:pt idx="29">
                  <c:v>103.66666666666667</c:v>
                </c:pt>
                <c:pt idx="30">
                  <c:v>103.68645161290307</c:v>
                </c:pt>
                <c:pt idx="31">
                  <c:v>103.92</c:v>
                </c:pt>
                <c:pt idx="32">
                  <c:v>104.36242424242408</c:v>
                </c:pt>
                <c:pt idx="33">
                  <c:v>105.00941176470589</c:v>
                </c:pt>
                <c:pt idx="34">
                  <c:v>105.85714285714285</c:v>
                </c:pt>
                <c:pt idx="35">
                  <c:v>106.90222222222222</c:v>
                </c:pt>
                <c:pt idx="36">
                  <c:v>108.14162162162162</c:v>
                </c:pt>
                <c:pt idx="37">
                  <c:v>109.57263157894738</c:v>
                </c:pt>
                <c:pt idx="38">
                  <c:v>111.19282051282023</c:v>
                </c:pt>
                <c:pt idx="39">
                  <c:v>113</c:v>
                </c:pt>
                <c:pt idx="40">
                  <c:v>114.99219512195123</c:v>
                </c:pt>
                <c:pt idx="41">
                  <c:v>117.1676190476192</c:v>
                </c:pt>
                <c:pt idx="42">
                  <c:v>119.52465116279068</c:v>
                </c:pt>
                <c:pt idx="43">
                  <c:v>122.06181818181832</c:v>
                </c:pt>
                <c:pt idx="44">
                  <c:v>124.77777777777762</c:v>
                </c:pt>
                <c:pt idx="45">
                  <c:v>127.67130434782588</c:v>
                </c:pt>
                <c:pt idx="46">
                  <c:v>130.74127659574458</c:v>
                </c:pt>
                <c:pt idx="47">
                  <c:v>133.98666666666668</c:v>
                </c:pt>
                <c:pt idx="48">
                  <c:v>137.40653061224489</c:v>
                </c:pt>
                <c:pt idx="49">
                  <c:v>141</c:v>
                </c:pt>
                <c:pt idx="50">
                  <c:v>144.76627450980359</c:v>
                </c:pt>
                <c:pt idx="51">
                  <c:v>148.70461538461538</c:v>
                </c:pt>
                <c:pt idx="52">
                  <c:v>152.81433962264151</c:v>
                </c:pt>
                <c:pt idx="53">
                  <c:v>157.09481481481478</c:v>
                </c:pt>
                <c:pt idx="54">
                  <c:v>161.54545454545453</c:v>
                </c:pt>
                <c:pt idx="55">
                  <c:v>166.1657142857143</c:v>
                </c:pt>
                <c:pt idx="56">
                  <c:v>170.95508771929826</c:v>
                </c:pt>
                <c:pt idx="57">
                  <c:v>175.91310344827588</c:v>
                </c:pt>
                <c:pt idx="58">
                  <c:v>181.03932203389815</c:v>
                </c:pt>
                <c:pt idx="59">
                  <c:v>186.33333333333366</c:v>
                </c:pt>
              </c:numCache>
            </c:numRef>
          </c:yVal>
        </c:ser>
        <c:ser>
          <c:idx val="0"/>
          <c:order val="1"/>
          <c:tx>
            <c:v>MC</c:v>
          </c:tx>
          <c:spPr>
            <a:ln>
              <a:solidFill>
                <a:schemeClr val="accent6">
                  <a:lumMod val="60000"/>
                  <a:lumOff val="40000"/>
                </a:schemeClr>
              </a:solidFill>
            </a:ln>
          </c:spPr>
          <c:marker>
            <c:symbol val="none"/>
          </c:marker>
          <c:xVal>
            <c:numRef>
              <c:f>Sheet1!$A$34:$A$94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Sheet1!$F$34:$F$94</c:f>
              <c:numCache>
                <c:formatCode>_-* #,##0.00_-;\-* #,##0.00_-;_-* "-"??_-;_-@_-</c:formatCode>
                <c:ptCount val="61"/>
                <c:pt idx="0">
                  <c:v>125</c:v>
                </c:pt>
                <c:pt idx="1">
                  <c:v>117.24000000000002</c:v>
                </c:pt>
                <c:pt idx="2">
                  <c:v>109.96000000000002</c:v>
                </c:pt>
                <c:pt idx="3">
                  <c:v>103.16</c:v>
                </c:pt>
                <c:pt idx="4">
                  <c:v>96.84</c:v>
                </c:pt>
                <c:pt idx="5">
                  <c:v>91</c:v>
                </c:pt>
                <c:pt idx="6">
                  <c:v>85.64</c:v>
                </c:pt>
                <c:pt idx="7">
                  <c:v>80.759999999999991</c:v>
                </c:pt>
                <c:pt idx="8">
                  <c:v>76.36</c:v>
                </c:pt>
                <c:pt idx="9">
                  <c:v>72.440000000000026</c:v>
                </c:pt>
                <c:pt idx="10">
                  <c:v>69</c:v>
                </c:pt>
                <c:pt idx="11">
                  <c:v>66.039999999999992</c:v>
                </c:pt>
                <c:pt idx="12">
                  <c:v>63.56</c:v>
                </c:pt>
                <c:pt idx="13">
                  <c:v>61.56</c:v>
                </c:pt>
                <c:pt idx="14">
                  <c:v>60.04</c:v>
                </c:pt>
                <c:pt idx="15">
                  <c:v>59</c:v>
                </c:pt>
                <c:pt idx="16">
                  <c:v>58.44</c:v>
                </c:pt>
                <c:pt idx="17">
                  <c:v>58.36</c:v>
                </c:pt>
                <c:pt idx="18">
                  <c:v>58.760000000000012</c:v>
                </c:pt>
                <c:pt idx="19">
                  <c:v>59.64</c:v>
                </c:pt>
                <c:pt idx="20">
                  <c:v>61</c:v>
                </c:pt>
                <c:pt idx="21">
                  <c:v>62.839999999999989</c:v>
                </c:pt>
                <c:pt idx="22">
                  <c:v>65.16</c:v>
                </c:pt>
                <c:pt idx="23">
                  <c:v>67.959999999999994</c:v>
                </c:pt>
                <c:pt idx="24">
                  <c:v>71.240000000000023</c:v>
                </c:pt>
                <c:pt idx="25">
                  <c:v>75</c:v>
                </c:pt>
                <c:pt idx="26">
                  <c:v>79.239999999999995</c:v>
                </c:pt>
                <c:pt idx="27">
                  <c:v>83.960000000000022</c:v>
                </c:pt>
                <c:pt idx="28">
                  <c:v>89.16</c:v>
                </c:pt>
                <c:pt idx="29">
                  <c:v>94.84</c:v>
                </c:pt>
                <c:pt idx="30">
                  <c:v>101</c:v>
                </c:pt>
                <c:pt idx="31">
                  <c:v>107.63999999999999</c:v>
                </c:pt>
                <c:pt idx="32">
                  <c:v>114.75999999999999</c:v>
                </c:pt>
                <c:pt idx="33">
                  <c:v>122.36000000000001</c:v>
                </c:pt>
                <c:pt idx="34">
                  <c:v>130.44</c:v>
                </c:pt>
                <c:pt idx="35">
                  <c:v>139</c:v>
                </c:pt>
                <c:pt idx="36">
                  <c:v>148.03999999999996</c:v>
                </c:pt>
                <c:pt idx="37">
                  <c:v>157.56</c:v>
                </c:pt>
                <c:pt idx="38">
                  <c:v>167.56</c:v>
                </c:pt>
                <c:pt idx="39">
                  <c:v>178.03999999999996</c:v>
                </c:pt>
                <c:pt idx="40">
                  <c:v>189</c:v>
                </c:pt>
                <c:pt idx="41">
                  <c:v>200.44</c:v>
                </c:pt>
                <c:pt idx="42">
                  <c:v>212.36</c:v>
                </c:pt>
                <c:pt idx="43">
                  <c:v>224.76</c:v>
                </c:pt>
                <c:pt idx="44">
                  <c:v>237.64</c:v>
                </c:pt>
                <c:pt idx="45">
                  <c:v>251</c:v>
                </c:pt>
                <c:pt idx="46">
                  <c:v>264.83999999999969</c:v>
                </c:pt>
                <c:pt idx="47">
                  <c:v>279.15999999999997</c:v>
                </c:pt>
                <c:pt idx="48">
                  <c:v>293.96000000000004</c:v>
                </c:pt>
                <c:pt idx="49">
                  <c:v>309.24</c:v>
                </c:pt>
                <c:pt idx="50">
                  <c:v>325</c:v>
                </c:pt>
                <c:pt idx="51">
                  <c:v>341.24</c:v>
                </c:pt>
                <c:pt idx="52">
                  <c:v>357.95999999999964</c:v>
                </c:pt>
                <c:pt idx="53">
                  <c:v>375.15999999999997</c:v>
                </c:pt>
                <c:pt idx="54">
                  <c:v>392.83999999999969</c:v>
                </c:pt>
                <c:pt idx="55">
                  <c:v>411</c:v>
                </c:pt>
                <c:pt idx="56">
                  <c:v>429.64000000000038</c:v>
                </c:pt>
                <c:pt idx="57">
                  <c:v>448.76</c:v>
                </c:pt>
                <c:pt idx="58">
                  <c:v>468.36</c:v>
                </c:pt>
                <c:pt idx="59">
                  <c:v>488.43999999999915</c:v>
                </c:pt>
                <c:pt idx="60">
                  <c:v>509</c:v>
                </c:pt>
              </c:numCache>
            </c:numRef>
          </c:yVal>
        </c:ser>
        <c:ser>
          <c:idx val="2"/>
          <c:order val="2"/>
          <c:tx>
            <c:v>D = P(Q) = AR</c:v>
          </c:tx>
          <c:spPr>
            <a:ln>
              <a:solidFill>
                <a:srgbClr val="39639D"/>
              </a:solidFill>
            </a:ln>
          </c:spPr>
          <c:marker>
            <c:symbol val="none"/>
          </c:marker>
          <c:xVal>
            <c:numRef>
              <c:f>Sheet1!$A$108:$A$167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Sheet1!$E$108:$E$167</c:f>
              <c:numCache>
                <c:formatCode>_-* #,##0.00_-;\-* #,##0.00_-;_-* "-"??_-;_-@_-</c:formatCode>
                <c:ptCount val="60"/>
                <c:pt idx="0">
                  <c:v>493.5</c:v>
                </c:pt>
                <c:pt idx="1">
                  <c:v>487</c:v>
                </c:pt>
                <c:pt idx="2">
                  <c:v>480.5</c:v>
                </c:pt>
                <c:pt idx="3">
                  <c:v>474</c:v>
                </c:pt>
                <c:pt idx="4">
                  <c:v>467.5</c:v>
                </c:pt>
                <c:pt idx="5">
                  <c:v>461</c:v>
                </c:pt>
                <c:pt idx="6">
                  <c:v>454.5</c:v>
                </c:pt>
                <c:pt idx="7">
                  <c:v>448</c:v>
                </c:pt>
                <c:pt idx="8">
                  <c:v>441.5</c:v>
                </c:pt>
                <c:pt idx="9">
                  <c:v>435</c:v>
                </c:pt>
                <c:pt idx="10">
                  <c:v>428.5</c:v>
                </c:pt>
                <c:pt idx="11">
                  <c:v>422</c:v>
                </c:pt>
                <c:pt idx="12">
                  <c:v>415.5</c:v>
                </c:pt>
                <c:pt idx="13">
                  <c:v>409</c:v>
                </c:pt>
                <c:pt idx="14">
                  <c:v>402.5</c:v>
                </c:pt>
                <c:pt idx="15">
                  <c:v>396</c:v>
                </c:pt>
                <c:pt idx="16">
                  <c:v>389.5</c:v>
                </c:pt>
                <c:pt idx="17">
                  <c:v>383</c:v>
                </c:pt>
                <c:pt idx="18">
                  <c:v>376.5</c:v>
                </c:pt>
                <c:pt idx="19">
                  <c:v>370</c:v>
                </c:pt>
                <c:pt idx="20">
                  <c:v>363.5</c:v>
                </c:pt>
                <c:pt idx="21">
                  <c:v>357</c:v>
                </c:pt>
                <c:pt idx="22">
                  <c:v>350.5</c:v>
                </c:pt>
                <c:pt idx="23">
                  <c:v>344</c:v>
                </c:pt>
                <c:pt idx="24">
                  <c:v>337.5</c:v>
                </c:pt>
                <c:pt idx="25">
                  <c:v>331</c:v>
                </c:pt>
                <c:pt idx="26">
                  <c:v>324.5</c:v>
                </c:pt>
                <c:pt idx="27">
                  <c:v>318</c:v>
                </c:pt>
                <c:pt idx="28">
                  <c:v>311.5</c:v>
                </c:pt>
                <c:pt idx="29">
                  <c:v>305</c:v>
                </c:pt>
                <c:pt idx="30">
                  <c:v>298.5</c:v>
                </c:pt>
                <c:pt idx="31">
                  <c:v>292</c:v>
                </c:pt>
                <c:pt idx="32">
                  <c:v>285.5</c:v>
                </c:pt>
                <c:pt idx="33">
                  <c:v>279</c:v>
                </c:pt>
                <c:pt idx="34">
                  <c:v>272.5</c:v>
                </c:pt>
                <c:pt idx="35">
                  <c:v>266</c:v>
                </c:pt>
                <c:pt idx="36">
                  <c:v>259.5</c:v>
                </c:pt>
                <c:pt idx="37">
                  <c:v>253</c:v>
                </c:pt>
                <c:pt idx="38">
                  <c:v>246.5</c:v>
                </c:pt>
                <c:pt idx="39">
                  <c:v>240</c:v>
                </c:pt>
                <c:pt idx="40">
                  <c:v>233.5</c:v>
                </c:pt>
                <c:pt idx="41">
                  <c:v>227</c:v>
                </c:pt>
                <c:pt idx="42">
                  <c:v>220.5</c:v>
                </c:pt>
                <c:pt idx="43">
                  <c:v>214</c:v>
                </c:pt>
                <c:pt idx="44">
                  <c:v>207.5</c:v>
                </c:pt>
                <c:pt idx="45">
                  <c:v>201</c:v>
                </c:pt>
                <c:pt idx="46">
                  <c:v>194.5</c:v>
                </c:pt>
                <c:pt idx="47">
                  <c:v>188</c:v>
                </c:pt>
                <c:pt idx="48">
                  <c:v>181.5</c:v>
                </c:pt>
                <c:pt idx="49">
                  <c:v>175</c:v>
                </c:pt>
                <c:pt idx="50">
                  <c:v>168.5</c:v>
                </c:pt>
                <c:pt idx="51">
                  <c:v>162</c:v>
                </c:pt>
                <c:pt idx="52">
                  <c:v>155.5</c:v>
                </c:pt>
                <c:pt idx="53">
                  <c:v>149</c:v>
                </c:pt>
                <c:pt idx="54">
                  <c:v>142.5</c:v>
                </c:pt>
                <c:pt idx="55">
                  <c:v>136</c:v>
                </c:pt>
                <c:pt idx="56">
                  <c:v>129.5</c:v>
                </c:pt>
                <c:pt idx="57">
                  <c:v>123</c:v>
                </c:pt>
                <c:pt idx="58">
                  <c:v>116.5</c:v>
                </c:pt>
                <c:pt idx="59">
                  <c:v>110</c:v>
                </c:pt>
              </c:numCache>
            </c:numRef>
          </c:yVal>
        </c:ser>
        <c:ser>
          <c:idx val="3"/>
          <c:order val="3"/>
          <c:tx>
            <c:v>MR</c:v>
          </c:tx>
          <c:spPr>
            <a:ln>
              <a:solidFill>
                <a:srgbClr val="18A818"/>
              </a:solidFill>
            </a:ln>
          </c:spPr>
          <c:marker>
            <c:symbol val="none"/>
          </c:marker>
          <c:xVal>
            <c:numRef>
              <c:f>Sheet1!$A$108:$A$167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Sheet1!$F$108:$F$167</c:f>
              <c:numCache>
                <c:formatCode>_-* #,##0.00_-;\-* #,##0.00_-;_-* "-"??_-;_-@_-</c:formatCode>
                <c:ptCount val="60"/>
                <c:pt idx="0">
                  <c:v>487</c:v>
                </c:pt>
                <c:pt idx="1">
                  <c:v>474</c:v>
                </c:pt>
                <c:pt idx="2">
                  <c:v>461</c:v>
                </c:pt>
                <c:pt idx="3">
                  <c:v>448</c:v>
                </c:pt>
                <c:pt idx="4">
                  <c:v>435</c:v>
                </c:pt>
                <c:pt idx="5">
                  <c:v>422</c:v>
                </c:pt>
                <c:pt idx="6">
                  <c:v>409</c:v>
                </c:pt>
                <c:pt idx="7">
                  <c:v>396</c:v>
                </c:pt>
                <c:pt idx="8">
                  <c:v>383</c:v>
                </c:pt>
                <c:pt idx="9">
                  <c:v>370</c:v>
                </c:pt>
                <c:pt idx="10">
                  <c:v>357</c:v>
                </c:pt>
                <c:pt idx="11">
                  <c:v>344</c:v>
                </c:pt>
                <c:pt idx="12">
                  <c:v>331</c:v>
                </c:pt>
                <c:pt idx="13">
                  <c:v>318</c:v>
                </c:pt>
                <c:pt idx="14">
                  <c:v>305</c:v>
                </c:pt>
                <c:pt idx="15">
                  <c:v>292</c:v>
                </c:pt>
                <c:pt idx="16">
                  <c:v>279</c:v>
                </c:pt>
                <c:pt idx="17">
                  <c:v>266</c:v>
                </c:pt>
                <c:pt idx="18">
                  <c:v>253</c:v>
                </c:pt>
                <c:pt idx="19">
                  <c:v>240</c:v>
                </c:pt>
                <c:pt idx="20">
                  <c:v>227</c:v>
                </c:pt>
                <c:pt idx="21">
                  <c:v>214</c:v>
                </c:pt>
                <c:pt idx="22">
                  <c:v>201</c:v>
                </c:pt>
                <c:pt idx="23">
                  <c:v>188</c:v>
                </c:pt>
                <c:pt idx="24">
                  <c:v>175</c:v>
                </c:pt>
                <c:pt idx="25">
                  <c:v>162</c:v>
                </c:pt>
                <c:pt idx="26">
                  <c:v>149</c:v>
                </c:pt>
                <c:pt idx="27">
                  <c:v>136</c:v>
                </c:pt>
                <c:pt idx="28">
                  <c:v>123</c:v>
                </c:pt>
                <c:pt idx="29">
                  <c:v>110</c:v>
                </c:pt>
                <c:pt idx="30">
                  <c:v>97</c:v>
                </c:pt>
                <c:pt idx="31">
                  <c:v>84</c:v>
                </c:pt>
                <c:pt idx="32">
                  <c:v>71</c:v>
                </c:pt>
                <c:pt idx="33">
                  <c:v>58</c:v>
                </c:pt>
                <c:pt idx="34">
                  <c:v>45</c:v>
                </c:pt>
                <c:pt idx="35">
                  <c:v>32</c:v>
                </c:pt>
                <c:pt idx="36">
                  <c:v>19</c:v>
                </c:pt>
                <c:pt idx="37">
                  <c:v>6</c:v>
                </c:pt>
                <c:pt idx="38">
                  <c:v>-7</c:v>
                </c:pt>
                <c:pt idx="39">
                  <c:v>-20</c:v>
                </c:pt>
                <c:pt idx="40">
                  <c:v>-33</c:v>
                </c:pt>
                <c:pt idx="41">
                  <c:v>-46</c:v>
                </c:pt>
                <c:pt idx="42">
                  <c:v>-59</c:v>
                </c:pt>
                <c:pt idx="43">
                  <c:v>-72</c:v>
                </c:pt>
                <c:pt idx="44">
                  <c:v>-85</c:v>
                </c:pt>
                <c:pt idx="45">
                  <c:v>-98</c:v>
                </c:pt>
                <c:pt idx="46">
                  <c:v>-111</c:v>
                </c:pt>
                <c:pt idx="47">
                  <c:v>-124</c:v>
                </c:pt>
                <c:pt idx="48">
                  <c:v>-137</c:v>
                </c:pt>
                <c:pt idx="49">
                  <c:v>-150</c:v>
                </c:pt>
                <c:pt idx="50">
                  <c:v>-163</c:v>
                </c:pt>
                <c:pt idx="51">
                  <c:v>-176</c:v>
                </c:pt>
                <c:pt idx="52">
                  <c:v>-189</c:v>
                </c:pt>
                <c:pt idx="53">
                  <c:v>-202</c:v>
                </c:pt>
                <c:pt idx="54">
                  <c:v>-215</c:v>
                </c:pt>
                <c:pt idx="55">
                  <c:v>-228</c:v>
                </c:pt>
                <c:pt idx="56">
                  <c:v>-241</c:v>
                </c:pt>
                <c:pt idx="57">
                  <c:v>-254</c:v>
                </c:pt>
                <c:pt idx="58">
                  <c:v>-267</c:v>
                </c:pt>
                <c:pt idx="59">
                  <c:v>-280</c:v>
                </c:pt>
              </c:numCache>
            </c:numRef>
          </c:yVal>
        </c:ser>
        <c:axId val="130344448"/>
        <c:axId val="130345984"/>
      </c:scatterChart>
      <c:valAx>
        <c:axId val="130344448"/>
        <c:scaling>
          <c:orientation val="minMax"/>
          <c:max val="60"/>
        </c:scaling>
        <c:axPos val="b"/>
        <c:numFmt formatCode="General" sourceLinked="1"/>
        <c:tickLblPos val="nextTo"/>
        <c:crossAx val="130345984"/>
        <c:crosses val="autoZero"/>
        <c:crossBetween val="midCat"/>
      </c:valAx>
      <c:valAx>
        <c:axId val="130345984"/>
        <c:scaling>
          <c:orientation val="minMax"/>
          <c:max val="700"/>
          <c:min val="0"/>
        </c:scaling>
        <c:axPos val="l"/>
        <c:majorGridlines/>
        <c:numFmt formatCode="_-&quot;$&quot;* #,##0_-;\-&quot;$&quot;* #,##0_-;_-&quot;$&quot;* &quot;-&quot;_-;_-@_-" sourceLinked="0"/>
        <c:tickLblPos val="nextTo"/>
        <c:crossAx val="130344448"/>
        <c:crosses val="autoZero"/>
        <c:crossBetween val="midCat"/>
      </c:valAx>
    </c:plotArea>
    <c:legend>
      <c:legendPos val="r"/>
      <c:layout/>
    </c:legend>
    <c:plotVisOnly val="1"/>
  </c:chart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scatterChart>
        <c:scatterStyle val="smoothMarker"/>
        <c:ser>
          <c:idx val="0"/>
          <c:order val="0"/>
          <c:tx>
            <c:v>TC</c:v>
          </c:tx>
          <c:spPr>
            <a:ln>
              <a:solidFill>
                <a:schemeClr val="accent2"/>
              </a:solidFill>
            </a:ln>
          </c:spPr>
          <c:marker>
            <c:symbol val="none"/>
          </c:marker>
          <c:xVal>
            <c:numRef>
              <c:f>Sheet1!$A$34:$A$94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Sheet1!$D$34:$D$94</c:f>
              <c:numCache>
                <c:formatCode>_-* #,##0.00_-;\-* #,##0.00_-;_-* "-"??_-;_-@_-</c:formatCode>
                <c:ptCount val="61"/>
                <c:pt idx="0">
                  <c:v>800</c:v>
                </c:pt>
                <c:pt idx="1">
                  <c:v>921.08</c:v>
                </c:pt>
                <c:pt idx="2">
                  <c:v>1034.6399999999999</c:v>
                </c:pt>
                <c:pt idx="3">
                  <c:v>1141.1599999999999</c:v>
                </c:pt>
                <c:pt idx="4">
                  <c:v>1241.1199999999999</c:v>
                </c:pt>
                <c:pt idx="5">
                  <c:v>1335</c:v>
                </c:pt>
                <c:pt idx="6">
                  <c:v>1423.28</c:v>
                </c:pt>
                <c:pt idx="7">
                  <c:v>1506.44</c:v>
                </c:pt>
                <c:pt idx="8">
                  <c:v>1584.96</c:v>
                </c:pt>
                <c:pt idx="9">
                  <c:v>1659.32</c:v>
                </c:pt>
                <c:pt idx="10">
                  <c:v>1730</c:v>
                </c:pt>
                <c:pt idx="11">
                  <c:v>1797.48</c:v>
                </c:pt>
                <c:pt idx="12">
                  <c:v>1862.24</c:v>
                </c:pt>
                <c:pt idx="13">
                  <c:v>1924.76</c:v>
                </c:pt>
                <c:pt idx="14">
                  <c:v>1985.52</c:v>
                </c:pt>
                <c:pt idx="15">
                  <c:v>2045</c:v>
                </c:pt>
                <c:pt idx="16">
                  <c:v>2103.6800000000003</c:v>
                </c:pt>
                <c:pt idx="17">
                  <c:v>2162.04</c:v>
                </c:pt>
                <c:pt idx="18">
                  <c:v>2220.56</c:v>
                </c:pt>
                <c:pt idx="19">
                  <c:v>2279.7200000000003</c:v>
                </c:pt>
                <c:pt idx="20">
                  <c:v>2340</c:v>
                </c:pt>
                <c:pt idx="21">
                  <c:v>2401.88</c:v>
                </c:pt>
                <c:pt idx="22">
                  <c:v>2465.84</c:v>
                </c:pt>
                <c:pt idx="23">
                  <c:v>2532.36</c:v>
                </c:pt>
                <c:pt idx="24">
                  <c:v>2601.92</c:v>
                </c:pt>
                <c:pt idx="25">
                  <c:v>2675</c:v>
                </c:pt>
                <c:pt idx="26">
                  <c:v>2752.08</c:v>
                </c:pt>
                <c:pt idx="27">
                  <c:v>2833.6400000000003</c:v>
                </c:pt>
                <c:pt idx="28">
                  <c:v>2920.16</c:v>
                </c:pt>
                <c:pt idx="29">
                  <c:v>3012.12</c:v>
                </c:pt>
                <c:pt idx="30">
                  <c:v>3110</c:v>
                </c:pt>
                <c:pt idx="31">
                  <c:v>3214.2799999999997</c:v>
                </c:pt>
                <c:pt idx="32">
                  <c:v>3325.44</c:v>
                </c:pt>
                <c:pt idx="33">
                  <c:v>3443.96</c:v>
                </c:pt>
                <c:pt idx="34">
                  <c:v>3570.32</c:v>
                </c:pt>
                <c:pt idx="35">
                  <c:v>3705</c:v>
                </c:pt>
                <c:pt idx="36">
                  <c:v>3848.48</c:v>
                </c:pt>
                <c:pt idx="37">
                  <c:v>4001.24</c:v>
                </c:pt>
                <c:pt idx="38">
                  <c:v>4163.76</c:v>
                </c:pt>
                <c:pt idx="39">
                  <c:v>4336.5200000000004</c:v>
                </c:pt>
                <c:pt idx="40">
                  <c:v>4520</c:v>
                </c:pt>
                <c:pt idx="41">
                  <c:v>4714.68</c:v>
                </c:pt>
                <c:pt idx="42">
                  <c:v>4921.04</c:v>
                </c:pt>
                <c:pt idx="43">
                  <c:v>5139.5600000000004</c:v>
                </c:pt>
                <c:pt idx="44">
                  <c:v>5370.72</c:v>
                </c:pt>
                <c:pt idx="45">
                  <c:v>5615</c:v>
                </c:pt>
                <c:pt idx="46">
                  <c:v>5872.88</c:v>
                </c:pt>
                <c:pt idx="47">
                  <c:v>6144.84</c:v>
                </c:pt>
                <c:pt idx="48">
                  <c:v>6431.3600000000024</c:v>
                </c:pt>
                <c:pt idx="49">
                  <c:v>6732.92</c:v>
                </c:pt>
                <c:pt idx="50">
                  <c:v>7050</c:v>
                </c:pt>
                <c:pt idx="51">
                  <c:v>7383.08</c:v>
                </c:pt>
                <c:pt idx="52">
                  <c:v>7732.6399999999994</c:v>
                </c:pt>
                <c:pt idx="53">
                  <c:v>8099.1600000000044</c:v>
                </c:pt>
                <c:pt idx="54">
                  <c:v>8483.1200000000008</c:v>
                </c:pt>
                <c:pt idx="55">
                  <c:v>8885</c:v>
                </c:pt>
                <c:pt idx="56">
                  <c:v>9305.2800000000007</c:v>
                </c:pt>
                <c:pt idx="57">
                  <c:v>9744.44</c:v>
                </c:pt>
                <c:pt idx="58">
                  <c:v>10202.960000000001</c:v>
                </c:pt>
                <c:pt idx="59">
                  <c:v>10681.32</c:v>
                </c:pt>
                <c:pt idx="60">
                  <c:v>11180</c:v>
                </c:pt>
              </c:numCache>
            </c:numRef>
          </c:yVal>
          <c:smooth val="1"/>
        </c:ser>
        <c:ser>
          <c:idx val="1"/>
          <c:order val="1"/>
          <c:tx>
            <c:v>TR</c:v>
          </c:tx>
          <c:spPr>
            <a:ln>
              <a:solidFill>
                <a:schemeClr val="accent4"/>
              </a:solidFill>
            </a:ln>
          </c:spPr>
          <c:marker>
            <c:symbol val="none"/>
          </c:marker>
          <c:xVal>
            <c:numRef>
              <c:f>Sheet1!$A$107:$A$167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Sheet1!$I$108:$I$167</c:f>
              <c:numCache>
                <c:formatCode>_-* #,##0.00_-;\-* #,##0.00_-;_-* "-"??_-;_-@_-</c:formatCode>
                <c:ptCount val="60"/>
                <c:pt idx="0">
                  <c:v>151</c:v>
                </c:pt>
                <c:pt idx="1">
                  <c:v>300.00001922486956</c:v>
                </c:pt>
                <c:pt idx="2">
                  <c:v>450.00000003350431</c:v>
                </c:pt>
                <c:pt idx="3">
                  <c:v>600.0000000003696</c:v>
                </c:pt>
                <c:pt idx="4">
                  <c:v>750.00000000001125</c:v>
                </c:pt>
                <c:pt idx="5">
                  <c:v>900.00000000000068</c:v>
                </c:pt>
                <c:pt idx="6">
                  <c:v>1050</c:v>
                </c:pt>
                <c:pt idx="7">
                  <c:v>1200</c:v>
                </c:pt>
                <c:pt idx="8">
                  <c:v>1350</c:v>
                </c:pt>
                <c:pt idx="9">
                  <c:v>1500</c:v>
                </c:pt>
                <c:pt idx="10">
                  <c:v>1650</c:v>
                </c:pt>
                <c:pt idx="11">
                  <c:v>1800</c:v>
                </c:pt>
                <c:pt idx="12">
                  <c:v>1950</c:v>
                </c:pt>
                <c:pt idx="13">
                  <c:v>2100</c:v>
                </c:pt>
                <c:pt idx="14">
                  <c:v>2250</c:v>
                </c:pt>
                <c:pt idx="15">
                  <c:v>2400</c:v>
                </c:pt>
                <c:pt idx="16">
                  <c:v>2550</c:v>
                </c:pt>
                <c:pt idx="17">
                  <c:v>2700</c:v>
                </c:pt>
                <c:pt idx="18">
                  <c:v>2850</c:v>
                </c:pt>
                <c:pt idx="19">
                  <c:v>3000</c:v>
                </c:pt>
                <c:pt idx="20">
                  <c:v>3150</c:v>
                </c:pt>
                <c:pt idx="21">
                  <c:v>3300</c:v>
                </c:pt>
                <c:pt idx="22">
                  <c:v>3450</c:v>
                </c:pt>
                <c:pt idx="23">
                  <c:v>3600</c:v>
                </c:pt>
                <c:pt idx="24">
                  <c:v>3750</c:v>
                </c:pt>
                <c:pt idx="25">
                  <c:v>3900</c:v>
                </c:pt>
                <c:pt idx="26">
                  <c:v>4050</c:v>
                </c:pt>
                <c:pt idx="27">
                  <c:v>4200</c:v>
                </c:pt>
                <c:pt idx="28">
                  <c:v>4350</c:v>
                </c:pt>
                <c:pt idx="29">
                  <c:v>4500</c:v>
                </c:pt>
                <c:pt idx="30">
                  <c:v>4650</c:v>
                </c:pt>
                <c:pt idx="31">
                  <c:v>4800</c:v>
                </c:pt>
                <c:pt idx="32">
                  <c:v>4950</c:v>
                </c:pt>
                <c:pt idx="33">
                  <c:v>5100</c:v>
                </c:pt>
                <c:pt idx="34">
                  <c:v>5250</c:v>
                </c:pt>
                <c:pt idx="35">
                  <c:v>5400</c:v>
                </c:pt>
                <c:pt idx="36">
                  <c:v>5550</c:v>
                </c:pt>
                <c:pt idx="37">
                  <c:v>5700</c:v>
                </c:pt>
                <c:pt idx="38">
                  <c:v>5850</c:v>
                </c:pt>
                <c:pt idx="39">
                  <c:v>6000</c:v>
                </c:pt>
                <c:pt idx="40">
                  <c:v>6150</c:v>
                </c:pt>
                <c:pt idx="41">
                  <c:v>6300</c:v>
                </c:pt>
                <c:pt idx="42">
                  <c:v>6450</c:v>
                </c:pt>
                <c:pt idx="43">
                  <c:v>6600</c:v>
                </c:pt>
                <c:pt idx="44">
                  <c:v>6750</c:v>
                </c:pt>
                <c:pt idx="45">
                  <c:v>6900</c:v>
                </c:pt>
                <c:pt idx="46">
                  <c:v>7050</c:v>
                </c:pt>
                <c:pt idx="47">
                  <c:v>7200</c:v>
                </c:pt>
                <c:pt idx="48">
                  <c:v>7350</c:v>
                </c:pt>
                <c:pt idx="49">
                  <c:v>7500</c:v>
                </c:pt>
                <c:pt idx="50">
                  <c:v>7650</c:v>
                </c:pt>
                <c:pt idx="51">
                  <c:v>7800</c:v>
                </c:pt>
                <c:pt idx="52">
                  <c:v>7950</c:v>
                </c:pt>
                <c:pt idx="53">
                  <c:v>8100</c:v>
                </c:pt>
                <c:pt idx="54">
                  <c:v>8250</c:v>
                </c:pt>
                <c:pt idx="55">
                  <c:v>8400</c:v>
                </c:pt>
                <c:pt idx="56">
                  <c:v>8550</c:v>
                </c:pt>
                <c:pt idx="57">
                  <c:v>8700</c:v>
                </c:pt>
                <c:pt idx="58">
                  <c:v>8850</c:v>
                </c:pt>
                <c:pt idx="59">
                  <c:v>9000</c:v>
                </c:pt>
              </c:numCache>
            </c:numRef>
          </c:yVal>
          <c:smooth val="1"/>
        </c:ser>
        <c:axId val="130563456"/>
        <c:axId val="130598016"/>
      </c:scatterChart>
      <c:valAx>
        <c:axId val="130563456"/>
        <c:scaling>
          <c:orientation val="minMax"/>
          <c:max val="60"/>
        </c:scaling>
        <c:axPos val="b"/>
        <c:numFmt formatCode="General" sourceLinked="1"/>
        <c:tickLblPos val="nextTo"/>
        <c:crossAx val="130598016"/>
        <c:crosses val="autoZero"/>
        <c:crossBetween val="midCat"/>
      </c:valAx>
      <c:valAx>
        <c:axId val="130598016"/>
        <c:scaling>
          <c:orientation val="minMax"/>
        </c:scaling>
        <c:axPos val="l"/>
        <c:majorGridlines/>
        <c:numFmt formatCode="_-&quot;$&quot;* #,##0_-;\-&quot;$&quot;* #,##0_-;_-&quot;$&quot;* &quot;-&quot;_-;_-@_-" sourceLinked="0"/>
        <c:tickLblPos val="nextTo"/>
        <c:crossAx val="130563456"/>
        <c:crosses val="autoZero"/>
        <c:crossBetween val="midCat"/>
      </c:valAx>
    </c:plotArea>
    <c:legend>
      <c:legendPos val="r"/>
      <c:layout/>
    </c:legend>
    <c:plotVisOnly val="1"/>
  </c:chart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scatterChart>
        <c:scatterStyle val="lineMarker"/>
        <c:ser>
          <c:idx val="1"/>
          <c:order val="0"/>
          <c:tx>
            <c:v>AC</c:v>
          </c:tx>
          <c:marker>
            <c:symbol val="none"/>
          </c:marker>
          <c:xVal>
            <c:numRef>
              <c:f>Sheet1!$A$35:$A$94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Sheet1!$E$35:$E$94</c:f>
              <c:numCache>
                <c:formatCode>_-* #,##0.0000_-;\-* #,##0.0000_-;_-* "-"??_-;_-@_-</c:formatCode>
                <c:ptCount val="60"/>
                <c:pt idx="0">
                  <c:v>921.08</c:v>
                </c:pt>
                <c:pt idx="1">
                  <c:v>517.31999999999948</c:v>
                </c:pt>
                <c:pt idx="2">
                  <c:v>380.38666666666671</c:v>
                </c:pt>
                <c:pt idx="3">
                  <c:v>310.27999999999969</c:v>
                </c:pt>
                <c:pt idx="4">
                  <c:v>267</c:v>
                </c:pt>
                <c:pt idx="5">
                  <c:v>237.21333333333334</c:v>
                </c:pt>
                <c:pt idx="6">
                  <c:v>215.20571428571418</c:v>
                </c:pt>
                <c:pt idx="7">
                  <c:v>198.12</c:v>
                </c:pt>
                <c:pt idx="8">
                  <c:v>184.36888888888927</c:v>
                </c:pt>
                <c:pt idx="9">
                  <c:v>173</c:v>
                </c:pt>
                <c:pt idx="10">
                  <c:v>163.40727272727273</c:v>
                </c:pt>
                <c:pt idx="11">
                  <c:v>155.18666666666658</c:v>
                </c:pt>
                <c:pt idx="12">
                  <c:v>148.05846153846161</c:v>
                </c:pt>
                <c:pt idx="13">
                  <c:v>141.82285714285717</c:v>
                </c:pt>
                <c:pt idx="14">
                  <c:v>136.33333333333363</c:v>
                </c:pt>
                <c:pt idx="15">
                  <c:v>131.48000000000027</c:v>
                </c:pt>
                <c:pt idx="16">
                  <c:v>127.17882352941162</c:v>
                </c:pt>
                <c:pt idx="17">
                  <c:v>123.36444444444444</c:v>
                </c:pt>
                <c:pt idx="18">
                  <c:v>119.98526315789475</c:v>
                </c:pt>
                <c:pt idx="19">
                  <c:v>117</c:v>
                </c:pt>
                <c:pt idx="20">
                  <c:v>114.37523809523805</c:v>
                </c:pt>
                <c:pt idx="21">
                  <c:v>112.08363636363623</c:v>
                </c:pt>
                <c:pt idx="22">
                  <c:v>110.10260869565218</c:v>
                </c:pt>
                <c:pt idx="23">
                  <c:v>108.41333333333334</c:v>
                </c:pt>
                <c:pt idx="24">
                  <c:v>107</c:v>
                </c:pt>
                <c:pt idx="25">
                  <c:v>105.84923076923091</c:v>
                </c:pt>
                <c:pt idx="26">
                  <c:v>104.94962962962992</c:v>
                </c:pt>
                <c:pt idx="27">
                  <c:v>104.29142857142857</c:v>
                </c:pt>
                <c:pt idx="28">
                  <c:v>103.86620689655145</c:v>
                </c:pt>
                <c:pt idx="29">
                  <c:v>103.66666666666667</c:v>
                </c:pt>
                <c:pt idx="30">
                  <c:v>103.68645161290308</c:v>
                </c:pt>
                <c:pt idx="31">
                  <c:v>103.92</c:v>
                </c:pt>
                <c:pt idx="32">
                  <c:v>104.3624242424241</c:v>
                </c:pt>
                <c:pt idx="33">
                  <c:v>105.00941176470589</c:v>
                </c:pt>
                <c:pt idx="34">
                  <c:v>105.85714285714285</c:v>
                </c:pt>
                <c:pt idx="35">
                  <c:v>106.90222222222222</c:v>
                </c:pt>
                <c:pt idx="36">
                  <c:v>108.14162162162162</c:v>
                </c:pt>
                <c:pt idx="37">
                  <c:v>109.57263157894738</c:v>
                </c:pt>
                <c:pt idx="38">
                  <c:v>111.19282051282026</c:v>
                </c:pt>
                <c:pt idx="39">
                  <c:v>113</c:v>
                </c:pt>
                <c:pt idx="40">
                  <c:v>114.99219512195123</c:v>
                </c:pt>
                <c:pt idx="41">
                  <c:v>117.16761904761918</c:v>
                </c:pt>
                <c:pt idx="42">
                  <c:v>119.52465116279068</c:v>
                </c:pt>
                <c:pt idx="43">
                  <c:v>122.06181818181832</c:v>
                </c:pt>
                <c:pt idx="44">
                  <c:v>124.77777777777763</c:v>
                </c:pt>
                <c:pt idx="45">
                  <c:v>127.6713043478259</c:v>
                </c:pt>
                <c:pt idx="46">
                  <c:v>130.74127659574458</c:v>
                </c:pt>
                <c:pt idx="47">
                  <c:v>133.98666666666668</c:v>
                </c:pt>
                <c:pt idx="48">
                  <c:v>137.40653061224489</c:v>
                </c:pt>
                <c:pt idx="49">
                  <c:v>141</c:v>
                </c:pt>
                <c:pt idx="50">
                  <c:v>144.76627450980362</c:v>
                </c:pt>
                <c:pt idx="51">
                  <c:v>148.70461538461538</c:v>
                </c:pt>
                <c:pt idx="52">
                  <c:v>152.81433962264151</c:v>
                </c:pt>
                <c:pt idx="53">
                  <c:v>157.09481481481478</c:v>
                </c:pt>
                <c:pt idx="54">
                  <c:v>161.54545454545453</c:v>
                </c:pt>
                <c:pt idx="55">
                  <c:v>166.1657142857143</c:v>
                </c:pt>
                <c:pt idx="56">
                  <c:v>170.95508771929826</c:v>
                </c:pt>
                <c:pt idx="57">
                  <c:v>175.91310344827588</c:v>
                </c:pt>
                <c:pt idx="58">
                  <c:v>181.03932203389815</c:v>
                </c:pt>
                <c:pt idx="59">
                  <c:v>186.33333333333363</c:v>
                </c:pt>
              </c:numCache>
            </c:numRef>
          </c:yVal>
        </c:ser>
        <c:ser>
          <c:idx val="0"/>
          <c:order val="1"/>
          <c:tx>
            <c:v>MC</c:v>
          </c:tx>
          <c:spPr>
            <a:ln>
              <a:solidFill>
                <a:schemeClr val="accent6">
                  <a:lumMod val="40000"/>
                  <a:lumOff val="60000"/>
                </a:schemeClr>
              </a:solidFill>
            </a:ln>
          </c:spPr>
          <c:marker>
            <c:symbol val="none"/>
          </c:marker>
          <c:xVal>
            <c:numRef>
              <c:f>Sheet1!$A$34:$A$94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Sheet1!$F$34:$F$94</c:f>
              <c:numCache>
                <c:formatCode>_-* #,##0.00_-;\-* #,##0.00_-;_-* "-"??_-;_-@_-</c:formatCode>
                <c:ptCount val="61"/>
                <c:pt idx="0">
                  <c:v>125</c:v>
                </c:pt>
                <c:pt idx="1">
                  <c:v>117.24000000000002</c:v>
                </c:pt>
                <c:pt idx="2">
                  <c:v>109.96000000000002</c:v>
                </c:pt>
                <c:pt idx="3">
                  <c:v>103.16</c:v>
                </c:pt>
                <c:pt idx="4">
                  <c:v>96.84</c:v>
                </c:pt>
                <c:pt idx="5">
                  <c:v>91</c:v>
                </c:pt>
                <c:pt idx="6">
                  <c:v>85.64</c:v>
                </c:pt>
                <c:pt idx="7">
                  <c:v>80.759999999999991</c:v>
                </c:pt>
                <c:pt idx="8">
                  <c:v>76.36</c:v>
                </c:pt>
                <c:pt idx="9">
                  <c:v>72.440000000000026</c:v>
                </c:pt>
                <c:pt idx="10">
                  <c:v>69</c:v>
                </c:pt>
                <c:pt idx="11">
                  <c:v>66.039999999999992</c:v>
                </c:pt>
                <c:pt idx="12">
                  <c:v>63.56</c:v>
                </c:pt>
                <c:pt idx="13">
                  <c:v>61.56</c:v>
                </c:pt>
                <c:pt idx="14">
                  <c:v>60.04</c:v>
                </c:pt>
                <c:pt idx="15">
                  <c:v>59</c:v>
                </c:pt>
                <c:pt idx="16">
                  <c:v>58.44</c:v>
                </c:pt>
                <c:pt idx="17">
                  <c:v>58.36</c:v>
                </c:pt>
                <c:pt idx="18">
                  <c:v>58.760000000000012</c:v>
                </c:pt>
                <c:pt idx="19">
                  <c:v>59.64</c:v>
                </c:pt>
                <c:pt idx="20">
                  <c:v>61</c:v>
                </c:pt>
                <c:pt idx="21">
                  <c:v>62.839999999999989</c:v>
                </c:pt>
                <c:pt idx="22">
                  <c:v>65.16</c:v>
                </c:pt>
                <c:pt idx="23">
                  <c:v>67.959999999999994</c:v>
                </c:pt>
                <c:pt idx="24">
                  <c:v>71.240000000000023</c:v>
                </c:pt>
                <c:pt idx="25">
                  <c:v>75</c:v>
                </c:pt>
                <c:pt idx="26">
                  <c:v>79.239999999999995</c:v>
                </c:pt>
                <c:pt idx="27">
                  <c:v>83.960000000000022</c:v>
                </c:pt>
                <c:pt idx="28">
                  <c:v>89.16</c:v>
                </c:pt>
                <c:pt idx="29">
                  <c:v>94.84</c:v>
                </c:pt>
                <c:pt idx="30">
                  <c:v>101</c:v>
                </c:pt>
                <c:pt idx="31">
                  <c:v>107.63999999999999</c:v>
                </c:pt>
                <c:pt idx="32">
                  <c:v>114.75999999999999</c:v>
                </c:pt>
                <c:pt idx="33">
                  <c:v>122.36000000000001</c:v>
                </c:pt>
                <c:pt idx="34">
                  <c:v>130.44</c:v>
                </c:pt>
                <c:pt idx="35">
                  <c:v>139</c:v>
                </c:pt>
                <c:pt idx="36">
                  <c:v>148.03999999999996</c:v>
                </c:pt>
                <c:pt idx="37">
                  <c:v>157.56</c:v>
                </c:pt>
                <c:pt idx="38">
                  <c:v>167.56</c:v>
                </c:pt>
                <c:pt idx="39">
                  <c:v>178.03999999999996</c:v>
                </c:pt>
                <c:pt idx="40">
                  <c:v>189</c:v>
                </c:pt>
                <c:pt idx="41">
                  <c:v>200.44</c:v>
                </c:pt>
                <c:pt idx="42">
                  <c:v>212.36</c:v>
                </c:pt>
                <c:pt idx="43">
                  <c:v>224.76</c:v>
                </c:pt>
                <c:pt idx="44">
                  <c:v>237.64</c:v>
                </c:pt>
                <c:pt idx="45">
                  <c:v>251</c:v>
                </c:pt>
                <c:pt idx="46">
                  <c:v>264.83999999999969</c:v>
                </c:pt>
                <c:pt idx="47">
                  <c:v>279.15999999999997</c:v>
                </c:pt>
                <c:pt idx="48">
                  <c:v>293.96000000000004</c:v>
                </c:pt>
                <c:pt idx="49">
                  <c:v>309.24</c:v>
                </c:pt>
                <c:pt idx="50">
                  <c:v>325</c:v>
                </c:pt>
                <c:pt idx="51">
                  <c:v>341.24</c:v>
                </c:pt>
                <c:pt idx="52">
                  <c:v>357.95999999999964</c:v>
                </c:pt>
                <c:pt idx="53">
                  <c:v>375.15999999999997</c:v>
                </c:pt>
                <c:pt idx="54">
                  <c:v>392.83999999999969</c:v>
                </c:pt>
                <c:pt idx="55">
                  <c:v>411</c:v>
                </c:pt>
                <c:pt idx="56">
                  <c:v>429.64000000000038</c:v>
                </c:pt>
                <c:pt idx="57">
                  <c:v>448.76</c:v>
                </c:pt>
                <c:pt idx="58">
                  <c:v>468.36</c:v>
                </c:pt>
                <c:pt idx="59">
                  <c:v>488.4399999999992</c:v>
                </c:pt>
                <c:pt idx="60">
                  <c:v>509</c:v>
                </c:pt>
              </c:numCache>
            </c:numRef>
          </c:yVal>
        </c:ser>
        <c:ser>
          <c:idx val="2"/>
          <c:order val="2"/>
          <c:tx>
            <c:v>D = P(Q) = AR</c:v>
          </c:tx>
          <c:spPr>
            <a:ln>
              <a:solidFill>
                <a:schemeClr val="accent4"/>
              </a:solidFill>
            </a:ln>
          </c:spPr>
          <c:marker>
            <c:symbol val="none"/>
          </c:marker>
          <c:xVal>
            <c:numRef>
              <c:f>Sheet1!$A$108:$A$167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Sheet1!$H$108:$H$167</c:f>
              <c:numCache>
                <c:formatCode>_-* #,##0.00_-;\-* #,##0.00_-;_-* "-"??_-;_-@_-</c:formatCode>
                <c:ptCount val="60"/>
                <c:pt idx="0">
                  <c:v>151</c:v>
                </c:pt>
                <c:pt idx="1">
                  <c:v>150.00000961243518</c:v>
                </c:pt>
                <c:pt idx="2">
                  <c:v>150.0000000111678</c:v>
                </c:pt>
                <c:pt idx="3">
                  <c:v>150.0000000000924</c:v>
                </c:pt>
                <c:pt idx="4">
                  <c:v>150.00000000000225</c:v>
                </c:pt>
                <c:pt idx="5">
                  <c:v>150.00000000000011</c:v>
                </c:pt>
                <c:pt idx="6">
                  <c:v>150</c:v>
                </c:pt>
                <c:pt idx="7">
                  <c:v>150</c:v>
                </c:pt>
                <c:pt idx="8">
                  <c:v>150</c:v>
                </c:pt>
                <c:pt idx="9">
                  <c:v>150</c:v>
                </c:pt>
                <c:pt idx="10">
                  <c:v>150</c:v>
                </c:pt>
                <c:pt idx="11">
                  <c:v>150</c:v>
                </c:pt>
                <c:pt idx="12">
                  <c:v>150</c:v>
                </c:pt>
                <c:pt idx="13">
                  <c:v>150</c:v>
                </c:pt>
                <c:pt idx="14">
                  <c:v>150</c:v>
                </c:pt>
                <c:pt idx="15">
                  <c:v>150</c:v>
                </c:pt>
                <c:pt idx="16">
                  <c:v>150</c:v>
                </c:pt>
                <c:pt idx="17">
                  <c:v>150</c:v>
                </c:pt>
                <c:pt idx="18">
                  <c:v>150</c:v>
                </c:pt>
                <c:pt idx="19">
                  <c:v>150</c:v>
                </c:pt>
                <c:pt idx="20">
                  <c:v>150</c:v>
                </c:pt>
                <c:pt idx="21">
                  <c:v>150</c:v>
                </c:pt>
                <c:pt idx="22">
                  <c:v>150</c:v>
                </c:pt>
                <c:pt idx="23">
                  <c:v>150</c:v>
                </c:pt>
                <c:pt idx="24">
                  <c:v>150</c:v>
                </c:pt>
                <c:pt idx="25">
                  <c:v>150</c:v>
                </c:pt>
                <c:pt idx="26">
                  <c:v>150</c:v>
                </c:pt>
                <c:pt idx="27">
                  <c:v>150</c:v>
                </c:pt>
                <c:pt idx="28">
                  <c:v>150</c:v>
                </c:pt>
                <c:pt idx="29">
                  <c:v>150</c:v>
                </c:pt>
                <c:pt idx="30">
                  <c:v>150</c:v>
                </c:pt>
                <c:pt idx="31">
                  <c:v>150</c:v>
                </c:pt>
                <c:pt idx="32">
                  <c:v>150</c:v>
                </c:pt>
                <c:pt idx="33">
                  <c:v>150</c:v>
                </c:pt>
                <c:pt idx="34">
                  <c:v>150</c:v>
                </c:pt>
                <c:pt idx="35">
                  <c:v>150</c:v>
                </c:pt>
                <c:pt idx="36">
                  <c:v>150</c:v>
                </c:pt>
                <c:pt idx="37">
                  <c:v>150</c:v>
                </c:pt>
                <c:pt idx="38">
                  <c:v>150</c:v>
                </c:pt>
                <c:pt idx="39">
                  <c:v>150</c:v>
                </c:pt>
                <c:pt idx="40">
                  <c:v>150</c:v>
                </c:pt>
                <c:pt idx="41">
                  <c:v>150</c:v>
                </c:pt>
                <c:pt idx="42">
                  <c:v>150</c:v>
                </c:pt>
                <c:pt idx="43">
                  <c:v>150</c:v>
                </c:pt>
                <c:pt idx="44">
                  <c:v>150</c:v>
                </c:pt>
                <c:pt idx="45">
                  <c:v>150</c:v>
                </c:pt>
                <c:pt idx="46">
                  <c:v>150</c:v>
                </c:pt>
                <c:pt idx="47">
                  <c:v>150</c:v>
                </c:pt>
                <c:pt idx="48">
                  <c:v>150</c:v>
                </c:pt>
                <c:pt idx="49">
                  <c:v>150</c:v>
                </c:pt>
                <c:pt idx="50">
                  <c:v>150</c:v>
                </c:pt>
                <c:pt idx="51">
                  <c:v>150</c:v>
                </c:pt>
                <c:pt idx="52">
                  <c:v>150</c:v>
                </c:pt>
                <c:pt idx="53">
                  <c:v>150</c:v>
                </c:pt>
                <c:pt idx="54">
                  <c:v>150</c:v>
                </c:pt>
                <c:pt idx="55">
                  <c:v>150</c:v>
                </c:pt>
                <c:pt idx="56">
                  <c:v>150</c:v>
                </c:pt>
                <c:pt idx="57">
                  <c:v>150</c:v>
                </c:pt>
                <c:pt idx="58">
                  <c:v>150</c:v>
                </c:pt>
                <c:pt idx="59">
                  <c:v>150</c:v>
                </c:pt>
              </c:numCache>
            </c:numRef>
          </c:yVal>
        </c:ser>
        <c:ser>
          <c:idx val="3"/>
          <c:order val="3"/>
          <c:tx>
            <c:v>MR</c:v>
          </c:tx>
          <c:spPr>
            <a:ln>
              <a:solidFill>
                <a:srgbClr val="18A818"/>
              </a:solidFill>
            </a:ln>
          </c:spPr>
          <c:marker>
            <c:symbol val="none"/>
          </c:marker>
          <c:xVal>
            <c:numRef>
              <c:f>Sheet1!$A$108:$A$167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Sheet1!$J$108:$J$167</c:f>
              <c:numCache>
                <c:formatCode>_-* #,##0.00_-;\-* #,##0.00_-;_-* "-"??_-;_-@_-</c:formatCode>
                <c:ptCount val="60"/>
                <c:pt idx="0">
                  <c:v>134.33333333333363</c:v>
                </c:pt>
                <c:pt idx="1">
                  <c:v>134.01227429034648</c:v>
                </c:pt>
                <c:pt idx="2">
                  <c:v>134.39651980614858</c:v>
                </c:pt>
                <c:pt idx="3">
                  <c:v>134.6635391563442</c:v>
                </c:pt>
                <c:pt idx="4">
                  <c:v>134.86750464219423</c:v>
                </c:pt>
                <c:pt idx="5">
                  <c:v>135.03214130272363</c:v>
                </c:pt>
                <c:pt idx="6">
                  <c:v>135.16994139666443</c:v>
                </c:pt>
                <c:pt idx="7">
                  <c:v>135.28828339515576</c:v>
                </c:pt>
                <c:pt idx="8">
                  <c:v>135.39188432949427</c:v>
                </c:pt>
                <c:pt idx="9">
                  <c:v>135.48394016739866</c:v>
                </c:pt>
                <c:pt idx="10">
                  <c:v>135.56671495977156</c:v>
                </c:pt>
                <c:pt idx="11">
                  <c:v>135.64187020857116</c:v>
                </c:pt>
                <c:pt idx="12">
                  <c:v>135.71066070615936</c:v>
                </c:pt>
                <c:pt idx="13">
                  <c:v>135.77405689432894</c:v>
                </c:pt>
                <c:pt idx="14">
                  <c:v>135.83282449391396</c:v>
                </c:pt>
                <c:pt idx="15">
                  <c:v>135.8875781272915</c:v>
                </c:pt>
                <c:pt idx="16">
                  <c:v>135.93881849229803</c:v>
                </c:pt>
                <c:pt idx="17">
                  <c:v>135.9869587863306</c:v>
                </c:pt>
                <c:pt idx="18">
                  <c:v>136.03234390311241</c:v>
                </c:pt>
                <c:pt idx="19">
                  <c:v>136.07526464860678</c:v>
                </c:pt>
                <c:pt idx="20">
                  <c:v>136.11596844861461</c:v>
                </c:pt>
                <c:pt idx="21">
                  <c:v>136.15466753691476</c:v>
                </c:pt>
                <c:pt idx="22">
                  <c:v>136.19154530248576</c:v>
                </c:pt>
                <c:pt idx="23">
                  <c:v>136.22676127046716</c:v>
                </c:pt>
                <c:pt idx="24">
                  <c:v>136.26045505475486</c:v>
                </c:pt>
                <c:pt idx="25">
                  <c:v>136.29274952655473</c:v>
                </c:pt>
                <c:pt idx="26">
                  <c:v>136.32375337815731</c:v>
                </c:pt>
                <c:pt idx="27">
                  <c:v>136.35356321516701</c:v>
                </c:pt>
                <c:pt idx="28">
                  <c:v>136.38226527741728</c:v>
                </c:pt>
                <c:pt idx="29">
                  <c:v>136.40993686482759</c:v>
                </c:pt>
                <c:pt idx="30">
                  <c:v>136.43664752681718</c:v>
                </c:pt>
                <c:pt idx="31">
                  <c:v>136.46246006072968</c:v>
                </c:pt>
                <c:pt idx="32">
                  <c:v>136.48743135488414</c:v>
                </c:pt>
                <c:pt idx="33">
                  <c:v>136.51161310434074</c:v>
                </c:pt>
                <c:pt idx="34">
                  <c:v>136.53505242173998</c:v>
                </c:pt>
                <c:pt idx="35">
                  <c:v>136.5577923611007</c:v>
                </c:pt>
                <c:pt idx="36">
                  <c:v>136.57987236904813</c:v>
                </c:pt>
                <c:pt idx="37">
                  <c:v>136.60132867518087</c:v>
                </c:pt>
                <c:pt idx="38">
                  <c:v>136.62219463114542</c:v>
                </c:pt>
                <c:pt idx="39">
                  <c:v>136.64250100630804</c:v>
                </c:pt>
                <c:pt idx="40">
                  <c:v>136.66227624649082</c:v>
                </c:pt>
                <c:pt idx="41">
                  <c:v>136.68154670117605</c:v>
                </c:pt>
                <c:pt idx="42">
                  <c:v>136.70033682367841</c:v>
                </c:pt>
                <c:pt idx="43">
                  <c:v>136.71866934803307</c:v>
                </c:pt>
                <c:pt idx="44">
                  <c:v>136.73656544578478</c:v>
                </c:pt>
                <c:pt idx="45">
                  <c:v>136.75404486534595</c:v>
                </c:pt>
                <c:pt idx="46">
                  <c:v>136.77112605619641</c:v>
                </c:pt>
                <c:pt idx="47">
                  <c:v>136.78782627985805</c:v>
                </c:pt>
                <c:pt idx="48">
                  <c:v>136.80416170929792</c:v>
                </c:pt>
                <c:pt idx="49">
                  <c:v>136.82014751817036</c:v>
                </c:pt>
                <c:pt idx="50">
                  <c:v>136.83579796112295</c:v>
                </c:pt>
                <c:pt idx="51">
                  <c:v>136.85112644622041</c:v>
                </c:pt>
                <c:pt idx="52">
                  <c:v>136.86614560037742</c:v>
                </c:pt>
                <c:pt idx="53">
                  <c:v>136.88086732862379</c:v>
                </c:pt>
                <c:pt idx="54">
                  <c:v>136.89530286784941</c:v>
                </c:pt>
                <c:pt idx="55">
                  <c:v>136.90946283566967</c:v>
                </c:pt>
                <c:pt idx="56">
                  <c:v>136.92335727490158</c:v>
                </c:pt>
                <c:pt idx="57">
                  <c:v>136.93699569413596</c:v>
                </c:pt>
                <c:pt idx="58">
                  <c:v>136.9503871048</c:v>
                </c:pt>
                <c:pt idx="59">
                  <c:v>136.96354005506421</c:v>
                </c:pt>
              </c:numCache>
            </c:numRef>
          </c:yVal>
        </c:ser>
        <c:axId val="106474496"/>
        <c:axId val="106480384"/>
      </c:scatterChart>
      <c:valAx>
        <c:axId val="106474496"/>
        <c:scaling>
          <c:orientation val="minMax"/>
          <c:max val="60"/>
        </c:scaling>
        <c:axPos val="b"/>
        <c:numFmt formatCode="General" sourceLinked="1"/>
        <c:tickLblPos val="nextTo"/>
        <c:crossAx val="106480384"/>
        <c:crosses val="autoZero"/>
        <c:crossBetween val="midCat"/>
      </c:valAx>
      <c:valAx>
        <c:axId val="106480384"/>
        <c:scaling>
          <c:orientation val="minMax"/>
          <c:max val="700"/>
        </c:scaling>
        <c:axPos val="l"/>
        <c:majorGridlines/>
        <c:numFmt formatCode="_-&quot;$&quot;* #,##0_-;\-&quot;$&quot;* #,##0_-;_-&quot;$&quot;* &quot;-&quot;_-;_-@_-" sourceLinked="0"/>
        <c:tickLblPos val="nextTo"/>
        <c:crossAx val="106474496"/>
        <c:crosses val="autoZero"/>
        <c:crossBetween val="midCat"/>
      </c:valAx>
    </c:plotArea>
    <c:legend>
      <c:legendPos val="r"/>
      <c:layout>
        <c:manualLayout>
          <c:xMode val="edge"/>
          <c:yMode val="edge"/>
          <c:x val="0.81891560584629897"/>
          <c:y val="0.43387864541903964"/>
          <c:w val="0.17919849127769963"/>
          <c:h val="0.15494418475783686"/>
        </c:manualLayout>
      </c:layout>
    </c:legend>
    <c:plotVisOnly val="1"/>
  </c:chart>
  <c:externalData r:id="rId1"/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52C3FAE-77DE-45EF-AB83-75B354F06BD8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426FA8-EFBE-4174-ADB5-B67C83289B4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CA" dirty="0" smtClean="0"/>
              <a:t>This is a bit of a caricature -</a:t>
            </a:r>
            <a:r>
              <a:rPr lang="en-CA" baseline="0" dirty="0" smtClean="0"/>
              <a:t>  Economists and Accountants tend to have rather less respect for one another than they should !</a:t>
            </a:r>
          </a:p>
          <a:p>
            <a:endParaRPr lang="en-CA" baseline="0" dirty="0" smtClean="0"/>
          </a:p>
          <a:p>
            <a:r>
              <a:rPr lang="en-CA" baseline="0" dirty="0" smtClean="0"/>
              <a:t>Focus is on reaching the first break-even point (where $-ordinate of blue line (TR) first exceeds $-ordinate of red line (TC).</a:t>
            </a:r>
          </a:p>
          <a:p>
            <a:endParaRPr lang="en-CA" baseline="0" dirty="0" smtClean="0"/>
          </a:p>
          <a:p>
            <a:r>
              <a:rPr lang="en-CA" baseline="0" dirty="0" smtClean="0"/>
              <a:t>The following assumptions here, are arguably rather naïve: </a:t>
            </a:r>
          </a:p>
          <a:p>
            <a:endParaRPr lang="en-CA" baseline="0" dirty="0" smtClean="0"/>
          </a:p>
          <a:p>
            <a:pPr>
              <a:buFont typeface="Arial" pitchFamily="34" charset="0"/>
              <a:buChar char="•"/>
            </a:pPr>
            <a:r>
              <a:rPr lang="en-CA" baseline="0" dirty="0" smtClean="0"/>
              <a:t> ability to increase sales without lowering the unit price at all</a:t>
            </a:r>
          </a:p>
          <a:p>
            <a:pPr>
              <a:buFont typeface="Arial" pitchFamily="34" charset="0"/>
              <a:buChar char="•"/>
            </a:pPr>
            <a:r>
              <a:rPr lang="en-CA" baseline="0" dirty="0" smtClean="0"/>
              <a:t> alternatively, ability to increase sales at a constant unit price, without an increased marketing cost</a:t>
            </a:r>
          </a:p>
          <a:p>
            <a:pPr>
              <a:buFont typeface="Arial" pitchFamily="34" charset="0"/>
              <a:buChar char="•"/>
            </a:pPr>
            <a:r>
              <a:rPr lang="en-CA" baseline="0" dirty="0" smtClean="0"/>
              <a:t> assumption that initial fixed cost is the final fixed cost for all output ranges on graph</a:t>
            </a:r>
          </a:p>
          <a:p>
            <a:pPr>
              <a:buFont typeface="Arial" pitchFamily="34" charset="0"/>
              <a:buChar char="•"/>
            </a:pPr>
            <a:r>
              <a:rPr lang="en-CA" baseline="0" dirty="0" smtClean="0"/>
              <a:t> variable cost does not change as Q/t changes</a:t>
            </a:r>
          </a:p>
          <a:p>
            <a:pPr>
              <a:buFont typeface="Arial" pitchFamily="34" charset="0"/>
              <a:buNone/>
            </a:pPr>
            <a:r>
              <a:rPr lang="en-CA" baseline="0" dirty="0" smtClean="0"/>
              <a:t> </a:t>
            </a:r>
          </a:p>
          <a:p>
            <a:pPr>
              <a:buFont typeface="Arial" pitchFamily="34" charset="0"/>
              <a:buChar char="•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 smtClean="0"/>
          </a:p>
          <a:p>
            <a:r>
              <a:rPr lang="en-CA" dirty="0" smtClean="0"/>
              <a:t>Total Cost (TC) Function (red curve)</a:t>
            </a:r>
            <a:r>
              <a:rPr lang="en-CA" baseline="0" dirty="0" smtClean="0"/>
              <a:t> </a:t>
            </a:r>
            <a:r>
              <a:rPr lang="en-CA" dirty="0" smtClean="0"/>
              <a:t>is a polynomial function of Q/t, of degree three.  It has an initial segment that is concave to the origin  (where the negative co-efficient of the (Q/t)</a:t>
            </a:r>
            <a:r>
              <a:rPr lang="en-CA" baseline="30000" dirty="0" smtClean="0"/>
              <a:t>2 </a:t>
            </a:r>
            <a:r>
              <a:rPr lang="en-CA" baseline="0" dirty="0" smtClean="0"/>
              <a:t> term dominates, followed</a:t>
            </a:r>
            <a:r>
              <a:rPr lang="en-CA" dirty="0" smtClean="0"/>
              <a:t> by a longer segment in which the positive co-efficient of the (Q/t)</a:t>
            </a:r>
            <a:r>
              <a:rPr lang="en-CA" baseline="30000" dirty="0" smtClean="0"/>
              <a:t>3</a:t>
            </a:r>
            <a:r>
              <a:rPr lang="en-CA" dirty="0" smtClean="0"/>
              <a:t> term</a:t>
            </a:r>
            <a:r>
              <a:rPr lang="en-CA" baseline="0" dirty="0" smtClean="0"/>
              <a:t> dominates. </a:t>
            </a:r>
            <a:r>
              <a:rPr lang="en-CA" dirty="0" smtClean="0"/>
              <a:t> </a:t>
            </a:r>
          </a:p>
          <a:p>
            <a:endParaRPr lang="en-CA" dirty="0" smtClean="0"/>
          </a:p>
          <a:p>
            <a:r>
              <a:rPr lang="en-CA" dirty="0" smtClean="0"/>
              <a:t>Total Revenue (TR)</a:t>
            </a:r>
            <a:r>
              <a:rPr lang="en-CA" baseline="0" dirty="0" smtClean="0"/>
              <a:t> Function (blue curve) is a polynomial function of Q/t, of degree two.  It is wholly concave to the origin, which means total revenue reaches a peak value.</a:t>
            </a:r>
          </a:p>
          <a:p>
            <a:endParaRPr lang="en-CA" baseline="0" dirty="0" smtClean="0"/>
          </a:p>
          <a:p>
            <a:r>
              <a:rPr lang="en-CA" baseline="0" dirty="0" smtClean="0"/>
              <a:t>The curvature of these two curves ensures that there is a finite profit-maximizing level of output, for each product or service with curves of this general shape.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 smtClean="0"/>
          </a:p>
          <a:p>
            <a:r>
              <a:rPr lang="en-CA" dirty="0" smtClean="0"/>
              <a:t>The red curve</a:t>
            </a:r>
            <a:r>
              <a:rPr lang="en-CA" baseline="0" dirty="0" smtClean="0"/>
              <a:t> here represents Average (per unit) Cost (AC)   = TC/(Q/t)</a:t>
            </a:r>
          </a:p>
          <a:p>
            <a:endParaRPr lang="en-CA" baseline="0" dirty="0" smtClean="0"/>
          </a:p>
          <a:p>
            <a:r>
              <a:rPr lang="en-CA" baseline="0" dirty="0" smtClean="0"/>
              <a:t>The blue curve represents Average (per unit) Revenue (equivalent to the demand curve)  (AR)  =  TR/(Q/t)</a:t>
            </a:r>
          </a:p>
          <a:p>
            <a:endParaRPr lang="en-CA" baseline="0" dirty="0" smtClean="0"/>
          </a:p>
          <a:p>
            <a:r>
              <a:rPr lang="en-CA" baseline="0" dirty="0" smtClean="0"/>
              <a:t>The purple curve represents Marginal Cost, d(TC/(Q/t))/d(Q/t)           = limit              </a:t>
            </a:r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Δ TC(Q/t)</a:t>
            </a:r>
          </a:p>
          <a:p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                                                                                                 Δ (Q/t) -&gt; 0       ------------   </a:t>
            </a:r>
            <a:endParaRPr lang="en-CA" baseline="0" dirty="0" smtClean="0"/>
          </a:p>
          <a:p>
            <a:r>
              <a:rPr lang="en-CA" baseline="0" dirty="0" smtClean="0"/>
              <a:t>                                                                                                                            </a:t>
            </a:r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Δ Q/t(t)</a:t>
            </a:r>
            <a:r>
              <a:rPr lang="en-CA" baseline="0" dirty="0" smtClean="0"/>
              <a:t> </a:t>
            </a:r>
          </a:p>
          <a:p>
            <a:pPr defTabSz="403126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defRPr/>
            </a:pPr>
            <a:r>
              <a:rPr lang="en-CA" baseline="0" dirty="0" smtClean="0"/>
              <a:t>  </a:t>
            </a:r>
          </a:p>
          <a:p>
            <a:pPr defTabSz="403126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defRPr/>
            </a:pPr>
            <a:r>
              <a:rPr lang="en-CA" baseline="0" dirty="0" smtClean="0"/>
              <a:t>The green curve represents Marginal Revenue, d(TR/(Q/t))/d(Q/t) )    = limit             </a:t>
            </a:r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Δ TR(Q/t</a:t>
            </a:r>
            <a:endParaRPr lang="en-CA" baseline="0" dirty="0" smtClean="0"/>
          </a:p>
          <a:p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                                                                                                 Δ (Q/t) -&gt; 0     ------------   </a:t>
            </a:r>
            <a:endParaRPr lang="en-CA" baseline="0" dirty="0" smtClean="0"/>
          </a:p>
          <a:p>
            <a:r>
              <a:rPr lang="en-CA" baseline="0" dirty="0" smtClean="0"/>
              <a:t>                                                                                                                            </a:t>
            </a:r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Δ Q/t(t)</a:t>
            </a:r>
            <a:r>
              <a:rPr lang="en-CA" baseline="0" dirty="0" smtClean="0"/>
              <a:t> </a:t>
            </a:r>
          </a:p>
          <a:p>
            <a:endParaRPr lang="en-CA" baseline="0" dirty="0" smtClean="0"/>
          </a:p>
          <a:p>
            <a:r>
              <a:rPr lang="en-CA" baseline="0" dirty="0" smtClean="0"/>
              <a:t>With the </a:t>
            </a:r>
            <a:r>
              <a:rPr lang="en-CA" baseline="0" dirty="0" err="1" smtClean="0"/>
              <a:t>asumptions</a:t>
            </a:r>
            <a:r>
              <a:rPr lang="en-CA" baseline="0" dirty="0" smtClean="0"/>
              <a:t> we made, Marginal Revenue falls constantly – marginal cost rises once the concave (to the origin) segment of the total revenue curve gives way to the convex segment, and profit is maximized where marginal revenue = marginal cost (if marginal cost is rising from below) 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CA" dirty="0" smtClean="0"/>
              <a:t>Here we have retained the 3</a:t>
            </a:r>
            <a:r>
              <a:rPr lang="en-CA" baseline="30000" dirty="0" smtClean="0"/>
              <a:t>rd</a:t>
            </a:r>
            <a:r>
              <a:rPr lang="en-CA" dirty="0" smtClean="0"/>
              <a:t> degree polynomial form</a:t>
            </a:r>
            <a:r>
              <a:rPr lang="en-CA" baseline="0" dirty="0" smtClean="0"/>
              <a:t> for the Total Cost (TC) function.</a:t>
            </a:r>
          </a:p>
          <a:p>
            <a:endParaRPr lang="en-CA" baseline="0" dirty="0" smtClean="0"/>
          </a:p>
          <a:p>
            <a:r>
              <a:rPr lang="en-CA" baseline="0" dirty="0" smtClean="0"/>
              <a:t>We have ended up with a near linear Total Revenue (TR) Function, as a result of utilizing a constant elasticity inverse demand curve of the for P = ((Q/t)/A) </a:t>
            </a:r>
            <a:r>
              <a:rPr lang="en-CA" baseline="30000" dirty="0" smtClean="0"/>
              <a:t>1/</a:t>
            </a:r>
            <a:r>
              <a:rPr lang="en-CA" sz="1100" baseline="30000" dirty="0">
                <a:solidFill>
                  <a:srgbClr val="000000"/>
                </a:solidFill>
                <a:latin typeface="Times New Roman" pitchFamily="18" charset="0"/>
              </a:rPr>
              <a:t>ϵ</a:t>
            </a:r>
            <a:endParaRPr lang="en-CA" baseline="30000" dirty="0" smtClean="0"/>
          </a:p>
          <a:p>
            <a:endParaRPr lang="en-CA" baseline="0" dirty="0" smtClean="0"/>
          </a:p>
          <a:p>
            <a:r>
              <a:rPr lang="en-CA" baseline="0" dirty="0" smtClean="0"/>
              <a:t>(see the next slide for details of Average Revenue and Marginal Revenue (and Marginal Cost of course).</a:t>
            </a:r>
          </a:p>
          <a:p>
            <a:endParaRPr lang="en-CA" baseline="0" dirty="0" smtClean="0"/>
          </a:p>
          <a:p>
            <a:r>
              <a:rPr lang="en-CA" baseline="0" dirty="0" smtClean="0"/>
              <a:t>Even with a linear total revenue curve, profits are exhausted at a finite level of Q/t.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CA" dirty="0" smtClean="0"/>
              <a:t>Here</a:t>
            </a:r>
            <a:r>
              <a:rPr lang="en-CA" baseline="0" dirty="0" smtClean="0"/>
              <a:t> the average and marginal revenue curves appear to be parallel, but in fact both slope downwards, almost imperceptibly and the latter imperceptibly more steeply.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0EE80B-C65E-48B1-969F-B1F1EE68AD54}" type="datetimeFigureOut">
              <a:rPr lang="en-US" smtClean="0"/>
              <a:pPr/>
              <a:t>3/24/2014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/>
        </p:nvGraphicFramePr>
        <p:xfrm>
          <a:off x="1436760" y="1534593"/>
          <a:ext cx="6197760" cy="33315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685800" y="1"/>
            <a:ext cx="6825487" cy="1338620"/>
          </a:xfrm>
        </p:spPr>
        <p:txBody>
          <a:bodyPr>
            <a:normAutofit/>
          </a:bodyPr>
          <a:lstStyle/>
          <a:p>
            <a:pPr algn="ctr"/>
            <a:r>
              <a:rPr lang="en-CA" sz="1600" dirty="0"/>
              <a:t>Traditional Cost Accountant’s Break-even Chart</a:t>
            </a:r>
            <a:br>
              <a:rPr lang="en-CA" sz="1600" dirty="0"/>
            </a:br>
            <a:endParaRPr lang="en-US" sz="1600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 flipV="1">
            <a:off x="685800" y="8067029"/>
            <a:ext cx="7772400" cy="1763757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522316" y="293431"/>
            <a:ext cx="8229600" cy="111051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30" tIns="45715" rIns="91430" bIns="45715" rtlCol="0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 defTabSz="829452">
              <a:spcBef>
                <a:spcPct val="0"/>
              </a:spcBef>
              <a:defRPr/>
            </a:pPr>
            <a:r>
              <a:rPr lang="en-US" sz="29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</a:t>
            </a:r>
          </a:p>
          <a:p>
            <a:pPr algn="ctr" defTabSz="829452">
              <a:spcBef>
                <a:spcPct val="0"/>
              </a:spcBef>
              <a:defRPr/>
            </a:pPr>
            <a:r>
              <a:rPr lang="en-US" sz="29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Traditional Cost Accountant’s Break-even Chart</a:t>
            </a:r>
          </a:p>
          <a:p>
            <a:pPr algn="ctr" defTabSz="829452">
              <a:spcBef>
                <a:spcPct val="0"/>
              </a:spcBef>
              <a:defRPr/>
            </a:pPr>
            <a:endParaRPr lang="en-US" sz="29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/>
        </p:nvGraphicFramePr>
        <p:xfrm>
          <a:off x="1458720" y="854009"/>
          <a:ext cx="6226560" cy="514998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itle 1"/>
          <p:cNvSpPr txBox="1">
            <a:spLocks/>
          </p:cNvSpPr>
          <p:nvPr/>
        </p:nvSpPr>
        <p:spPr>
          <a:xfrm>
            <a:off x="522316" y="358755"/>
            <a:ext cx="8229600" cy="111051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30" tIns="45715" rIns="91430" bIns="45715" rtlCol="0" anchor="ctr">
            <a:normAutofit fontScale="77500" lnSpcReduction="20000"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 defTabSz="829452">
              <a:spcBef>
                <a:spcPct val="0"/>
              </a:spcBef>
              <a:defRPr/>
            </a:pPr>
            <a:r>
              <a:rPr lang="en-US" sz="40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</a:t>
            </a:r>
          </a:p>
          <a:p>
            <a:pPr algn="ctr" defTabSz="829452">
              <a:spcBef>
                <a:spcPct val="0"/>
              </a:spcBef>
              <a:defRPr/>
            </a:pPr>
            <a:endParaRPr lang="en-CA" sz="27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  <a:p>
            <a:pPr algn="ctr" defTabSz="829452">
              <a:spcBef>
                <a:spcPct val="0"/>
              </a:spcBef>
              <a:defRPr/>
            </a:pP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A </a:t>
            </a:r>
            <a:r>
              <a:rPr lang="en-CA" sz="37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somewhat</a:t>
            </a: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more sophisticated view</a:t>
            </a:r>
          </a:p>
          <a:p>
            <a:pPr algn="ctr" defTabSz="829452">
              <a:spcBef>
                <a:spcPct val="0"/>
              </a:spcBef>
              <a:defRPr/>
            </a:pPr>
            <a:endParaRPr lang="en-US" sz="27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  <a:p>
            <a:pPr algn="ctr" defTabSz="829452">
              <a:spcBef>
                <a:spcPct val="0"/>
              </a:spcBef>
              <a:defRPr/>
            </a:pPr>
            <a:endParaRPr lang="en-US" sz="40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/>
        </p:nvGraphicFramePr>
        <p:xfrm>
          <a:off x="1517760" y="1730566"/>
          <a:ext cx="6108480" cy="43767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itle 1"/>
          <p:cNvSpPr txBox="1">
            <a:spLocks/>
          </p:cNvSpPr>
          <p:nvPr/>
        </p:nvSpPr>
        <p:spPr>
          <a:xfrm>
            <a:off x="522316" y="358755"/>
            <a:ext cx="8229600" cy="111051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30" tIns="45715" rIns="91430" bIns="45715" rtlCol="0" anchor="ctr">
            <a:normAutofit fontScale="85000" lnSpcReduction="10000"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 defTabSz="829452">
              <a:spcBef>
                <a:spcPct val="0"/>
              </a:spcBef>
              <a:defRPr/>
            </a:pPr>
            <a:r>
              <a:rPr lang="en-US" sz="40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</a:t>
            </a:r>
          </a:p>
          <a:p>
            <a:pPr algn="ctr" defTabSz="829452">
              <a:spcBef>
                <a:spcPct val="0"/>
              </a:spcBef>
              <a:defRPr/>
            </a:pP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Behind the </a:t>
            </a:r>
            <a:r>
              <a:rPr lang="en-CA" sz="3400" b="1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Total Revenue </a:t>
            </a: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and </a:t>
            </a:r>
            <a:r>
              <a:rPr lang="en-CA" sz="3400" b="1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Total Cost </a:t>
            </a: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Curves ….</a:t>
            </a:r>
            <a:endParaRPr lang="en-US" sz="27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  <a:p>
            <a:pPr algn="ctr" defTabSz="829452">
              <a:spcBef>
                <a:spcPct val="0"/>
              </a:spcBef>
              <a:defRPr/>
            </a:pPr>
            <a:endParaRPr lang="en-US" sz="40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/>
        </p:nvGraphicFramePr>
        <p:xfrm>
          <a:off x="1458720" y="1730566"/>
          <a:ext cx="6226560" cy="44420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itle 1"/>
          <p:cNvSpPr txBox="1">
            <a:spLocks/>
          </p:cNvSpPr>
          <p:nvPr/>
        </p:nvSpPr>
        <p:spPr>
          <a:xfrm>
            <a:off x="522316" y="358755"/>
            <a:ext cx="8229600" cy="111051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30" tIns="45715" rIns="91430" bIns="45715" rtlCol="0" anchor="ctr">
            <a:normAutofit fontScale="92500" lnSpcReduction="10000"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 defTabSz="829452">
              <a:spcBef>
                <a:spcPct val="0"/>
              </a:spcBef>
              <a:defRPr/>
            </a:pPr>
            <a:r>
              <a:rPr lang="en-US" sz="40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</a:t>
            </a:r>
          </a:p>
          <a:p>
            <a:pPr algn="ctr" defTabSz="829452">
              <a:spcBef>
                <a:spcPct val="0"/>
              </a:spcBef>
              <a:defRPr/>
            </a:pP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Varying the Assumptions ….</a:t>
            </a:r>
            <a:endParaRPr lang="en-US" sz="27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  <a:p>
            <a:pPr algn="ctr" defTabSz="829452">
              <a:spcBef>
                <a:spcPct val="0"/>
              </a:spcBef>
              <a:defRPr/>
            </a:pPr>
            <a:endParaRPr lang="en-US" sz="40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/>
        </p:nvGraphicFramePr>
        <p:xfrm>
          <a:off x="1632713" y="1926539"/>
          <a:ext cx="6108480" cy="410533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itle 1"/>
          <p:cNvSpPr txBox="1">
            <a:spLocks/>
          </p:cNvSpPr>
          <p:nvPr/>
        </p:nvSpPr>
        <p:spPr>
          <a:xfrm>
            <a:off x="522316" y="358755"/>
            <a:ext cx="8229600" cy="111051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30" tIns="45715" rIns="91430" bIns="45715" rtlCol="0" anchor="ctr">
            <a:normAutofit fontScale="92500" lnSpcReduction="10000"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 defTabSz="829452">
              <a:spcBef>
                <a:spcPct val="0"/>
              </a:spcBef>
              <a:defRPr/>
            </a:pPr>
            <a:r>
              <a:rPr lang="en-US" sz="40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</a:t>
            </a:r>
          </a:p>
          <a:p>
            <a:pPr algn="ctr" defTabSz="829452">
              <a:spcBef>
                <a:spcPct val="0"/>
              </a:spcBef>
              <a:defRPr/>
            </a:pP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Behind the Curves again ….</a:t>
            </a:r>
            <a:endParaRPr lang="en-US" sz="27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  <a:p>
            <a:pPr algn="ctr" defTabSz="829452">
              <a:spcBef>
                <a:spcPct val="0"/>
              </a:spcBef>
              <a:defRPr/>
            </a:pPr>
            <a:endParaRPr lang="en-US" sz="40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theme/theme1.xml><?xml version="1.0" encoding="utf-8"?>
<a:theme xmlns:a="http://schemas.openxmlformats.org/drawingml/2006/main" name="BoC-Course-2014-PPT-Slides-that-may-be-useful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BoC-Course-2014-PPT-Slides-that-may-be-useful</Template>
  <TotalTime>3</TotalTime>
  <Words>571</Words>
  <Application>Microsoft Office PowerPoint</Application>
  <PresentationFormat>On-screen Show (4:3)</PresentationFormat>
  <Paragraphs>56</Paragraphs>
  <Slides>5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BoC-Course-2014-PPT-Slides-that-may-be-useful</vt:lpstr>
      <vt:lpstr>Traditional Cost Accountant’s Break-even Chart </vt:lpstr>
      <vt:lpstr>Slide 2</vt:lpstr>
      <vt:lpstr>Slide 3</vt:lpstr>
      <vt:lpstr>Slide 4</vt:lpstr>
      <vt:lpstr>Slide 5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Traditional Cost Accountant’s Break-even Chart </dc:title>
  <dc:creator>MB</dc:creator>
  <cp:lastModifiedBy>MB</cp:lastModifiedBy>
  <cp:revision>1</cp:revision>
  <dcterms:created xsi:type="dcterms:W3CDTF">2014-03-25T04:21:11Z</dcterms:created>
  <dcterms:modified xsi:type="dcterms:W3CDTF">2014-03-25T04:24:28Z</dcterms:modified>
</cp:coreProperties>
</file>

<file path=docProps/thumbnail.jpeg>
</file>