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6"/>
  </p:notesMasterIdLst>
  <p:sldIdLst>
    <p:sldId id="275" r:id="rId2"/>
    <p:sldId id="280" r:id="rId3"/>
    <p:sldId id="297" r:id="rId4"/>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87" r:id="rId19"/>
    <p:sldId id="288" r:id="rId20"/>
    <p:sldId id="289" r:id="rId21"/>
    <p:sldId id="270" r:id="rId22"/>
    <p:sldId id="272" r:id="rId23"/>
    <p:sldId id="271" r:id="rId24"/>
    <p:sldId id="290" r:id="rId25"/>
    <p:sldId id="291" r:id="rId26"/>
    <p:sldId id="281" r:id="rId27"/>
    <p:sldId id="282" r:id="rId28"/>
    <p:sldId id="283" r:id="rId29"/>
    <p:sldId id="284" r:id="rId30"/>
    <p:sldId id="292" r:id="rId31"/>
    <p:sldId id="293" r:id="rId32"/>
    <p:sldId id="294" r:id="rId33"/>
    <p:sldId id="295" r:id="rId34"/>
    <p:sldId id="296"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34" autoAdjust="0"/>
    <p:restoredTop sz="94624" autoAdjust="0"/>
  </p:normalViewPr>
  <p:slideViewPr>
    <p:cSldViewPr>
      <p:cViewPr varScale="1">
        <p:scale>
          <a:sx n="69" d="100"/>
          <a:sy n="69" d="100"/>
        </p:scale>
        <p:origin x="-1404" y="-102"/>
      </p:cViewPr>
      <p:guideLst>
        <p:guide orient="horz" pos="2160"/>
        <p:guide pos="2880"/>
      </p:guideLst>
    </p:cSldViewPr>
  </p:slideViewPr>
  <p:outlineViewPr>
    <p:cViewPr>
      <p:scale>
        <a:sx n="33" d="100"/>
        <a:sy n="33" d="100"/>
      </p:scale>
      <p:origin x="0" y="8334"/>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475D158-1322-41D3-B504-18854E9FDAF1}" type="datetimeFigureOut">
              <a:rPr lang="en-US" smtClean="0"/>
              <a:pPr/>
              <a:t>4/8/2014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B12A97F-DC3A-44B6-A3CA-DE16654A6684}"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B12A97F-DC3A-44B6-A3CA-DE16654A6684}" type="slidenum">
              <a:rPr lang="en-US" smtClean="0"/>
              <a:pPr/>
              <a:t>12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3A16BCE-5496-4B9B-93B2-52383CA367DA}" type="datetimeFigureOut">
              <a:rPr lang="en-US" smtClean="0"/>
              <a:pPr/>
              <a:t>4/8/2014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151AA2-E19B-487D-A2FC-00E5AB952E6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3A16BCE-5496-4B9B-93B2-52383CA367DA}" type="datetimeFigureOut">
              <a:rPr lang="en-US" smtClean="0"/>
              <a:pPr/>
              <a:t>4/8/2014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151AA2-E19B-487D-A2FC-00E5AB952E6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3A16BCE-5496-4B9B-93B2-52383CA367DA}" type="datetimeFigureOut">
              <a:rPr lang="en-US" smtClean="0"/>
              <a:pPr/>
              <a:t>4/8/2014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151AA2-E19B-487D-A2FC-00E5AB952E6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3A16BCE-5496-4B9B-93B2-52383CA367DA}" type="datetimeFigureOut">
              <a:rPr lang="en-US" smtClean="0"/>
              <a:pPr/>
              <a:t>4/8/2014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151AA2-E19B-487D-A2FC-00E5AB952E6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3A16BCE-5496-4B9B-93B2-52383CA367DA}" type="datetimeFigureOut">
              <a:rPr lang="en-US" smtClean="0"/>
              <a:pPr/>
              <a:t>4/8/2014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151AA2-E19B-487D-A2FC-00E5AB952E6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3A16BCE-5496-4B9B-93B2-52383CA367DA}" type="datetimeFigureOut">
              <a:rPr lang="en-US" smtClean="0"/>
              <a:pPr/>
              <a:t>4/8/2014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1151AA2-E19B-487D-A2FC-00E5AB952E6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3A16BCE-5496-4B9B-93B2-52383CA367DA}" type="datetimeFigureOut">
              <a:rPr lang="en-US" smtClean="0"/>
              <a:pPr/>
              <a:t>4/8/2014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1151AA2-E19B-487D-A2FC-00E5AB952E6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3A16BCE-5496-4B9B-93B2-52383CA367DA}" type="datetimeFigureOut">
              <a:rPr lang="en-US" smtClean="0"/>
              <a:pPr/>
              <a:t>4/8/2014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1151AA2-E19B-487D-A2FC-00E5AB952E6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3A16BCE-5496-4B9B-93B2-52383CA367DA}" type="datetimeFigureOut">
              <a:rPr lang="en-US" smtClean="0"/>
              <a:pPr/>
              <a:t>4/8/2014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1151AA2-E19B-487D-A2FC-00E5AB952E6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3A16BCE-5496-4B9B-93B2-52383CA367DA}" type="datetimeFigureOut">
              <a:rPr lang="en-US" smtClean="0"/>
              <a:pPr/>
              <a:t>4/8/2014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1151AA2-E19B-487D-A2FC-00E5AB952E6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3A16BCE-5496-4B9B-93B2-52383CA367DA}" type="datetimeFigureOut">
              <a:rPr lang="en-US" smtClean="0"/>
              <a:pPr/>
              <a:t>4/8/2014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1151AA2-E19B-487D-A2FC-00E5AB952E6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3A16BCE-5496-4B9B-93B2-52383CA367DA}" type="datetimeFigureOut">
              <a:rPr lang="en-US" smtClean="0"/>
              <a:pPr/>
              <a:t>4/8/2014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1151AA2-E19B-487D-A2FC-00E5AB952E6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CA" dirty="0" smtClean="0"/>
              <a:t>Recall: Environmental vs. Ecological Economics</a:t>
            </a:r>
            <a:endParaRPr lang="en-CA" dirty="0"/>
          </a:p>
        </p:txBody>
      </p:sp>
      <p:sp>
        <p:nvSpPr>
          <p:cNvPr id="5" name="Text Placeholder 4"/>
          <p:cNvSpPr>
            <a:spLocks noGrp="1"/>
          </p:cNvSpPr>
          <p:nvPr>
            <p:ph type="body" idx="1"/>
          </p:nvPr>
        </p:nvSpPr>
        <p:spPr/>
        <p:txBody>
          <a:bodyPr/>
          <a:lstStyle/>
          <a:p>
            <a:pPr algn="ctr"/>
            <a:r>
              <a:rPr lang="en-CA" dirty="0" smtClean="0"/>
              <a:t>Environmental Economics</a:t>
            </a:r>
            <a:endParaRPr lang="en-CA" dirty="0"/>
          </a:p>
        </p:txBody>
      </p:sp>
      <p:sp>
        <p:nvSpPr>
          <p:cNvPr id="7" name="Text Placeholder 6"/>
          <p:cNvSpPr>
            <a:spLocks noGrp="1"/>
          </p:cNvSpPr>
          <p:nvPr>
            <p:ph type="body" sz="quarter" idx="3"/>
          </p:nvPr>
        </p:nvSpPr>
        <p:spPr/>
        <p:txBody>
          <a:bodyPr/>
          <a:lstStyle/>
          <a:p>
            <a:pPr algn="ctr"/>
            <a:r>
              <a:rPr lang="en-CA" dirty="0" smtClean="0"/>
              <a:t>Ecological Economics</a:t>
            </a:r>
            <a:endParaRPr lang="en-CA" dirty="0"/>
          </a:p>
        </p:txBody>
      </p:sp>
      <p:grpSp>
        <p:nvGrpSpPr>
          <p:cNvPr id="2" name="Group 41"/>
          <p:cNvGrpSpPr/>
          <p:nvPr/>
        </p:nvGrpSpPr>
        <p:grpSpPr>
          <a:xfrm>
            <a:off x="683568" y="4437112"/>
            <a:ext cx="3603104" cy="1627612"/>
            <a:chOff x="1905000" y="3886200"/>
            <a:chExt cx="5257800" cy="2375079"/>
          </a:xfrm>
        </p:grpSpPr>
        <p:sp>
          <p:nvSpPr>
            <p:cNvPr id="25" name="Oval 24"/>
            <p:cNvSpPr/>
            <p:nvPr/>
          </p:nvSpPr>
          <p:spPr>
            <a:xfrm>
              <a:off x="5105400" y="4189927"/>
              <a:ext cx="2057400" cy="1752600"/>
            </a:xfrm>
            <a:prstGeom prst="ellipse">
              <a:avLst/>
            </a:prstGeom>
            <a:solidFill>
              <a:schemeClr val="accent3">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b="1" dirty="0" smtClean="0"/>
                <a:t>ECO-SPHERE</a:t>
              </a:r>
              <a:endParaRPr lang="en-US" sz="2000" b="1" dirty="0"/>
            </a:p>
          </p:txBody>
        </p:sp>
        <p:sp>
          <p:nvSpPr>
            <p:cNvPr id="26" name="Oval 25"/>
            <p:cNvSpPr/>
            <p:nvPr/>
          </p:nvSpPr>
          <p:spPr>
            <a:xfrm>
              <a:off x="2209800" y="4280080"/>
              <a:ext cx="1828800" cy="1600200"/>
            </a:xfrm>
            <a:prstGeom prst="ellipse">
              <a:avLst/>
            </a:prstGeom>
            <a:solidFill>
              <a:schemeClr val="bg2">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US" sz="1200" b="1" dirty="0" smtClean="0">
                  <a:solidFill>
                    <a:schemeClr val="bg1"/>
                  </a:solidFill>
                </a:rPr>
                <a:t>ECONOMY</a:t>
              </a:r>
              <a:endParaRPr lang="en-US" sz="1200" b="1" dirty="0">
                <a:solidFill>
                  <a:schemeClr val="bg1"/>
                </a:solidFill>
              </a:endParaRPr>
            </a:p>
          </p:txBody>
        </p:sp>
        <p:cxnSp>
          <p:nvCxnSpPr>
            <p:cNvPr id="27" name="Straight Arrow Connector 26"/>
            <p:cNvCxnSpPr>
              <a:stCxn id="25" idx="0"/>
              <a:endCxn id="25" idx="0"/>
            </p:cNvCxnSpPr>
            <p:nvPr/>
          </p:nvCxnSpPr>
          <p:spPr>
            <a:xfrm>
              <a:off x="6134100" y="4189927"/>
              <a:ext cx="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flipH="1">
              <a:off x="3746679" y="4889680"/>
              <a:ext cx="1600200"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a:off x="3810000" y="5218090"/>
              <a:ext cx="1524000"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0" name="Oval 29"/>
            <p:cNvSpPr/>
            <p:nvPr/>
          </p:nvSpPr>
          <p:spPr>
            <a:xfrm>
              <a:off x="2094963" y="4165243"/>
              <a:ext cx="2057400" cy="1828800"/>
            </a:xfrm>
            <a:prstGeom prst="ellipse">
              <a:avLst/>
            </a:prstGeom>
            <a:noFill/>
            <a:ln>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a:off x="1994079" y="4001038"/>
              <a:ext cx="2247363" cy="2107842"/>
            </a:xfrm>
            <a:prstGeom prst="ellipse">
              <a:avLst/>
            </a:prstGeom>
            <a:noFill/>
            <a:ln>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a:off x="1905000" y="3886200"/>
              <a:ext cx="2425521" cy="2375079"/>
            </a:xfrm>
            <a:prstGeom prst="ellipse">
              <a:avLst/>
            </a:prstGeom>
            <a:noFill/>
            <a:ln>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33" name="Straight Arrow Connector 32"/>
          <p:cNvCxnSpPr>
            <a:stCxn id="35" idx="0"/>
            <a:endCxn id="35" idx="0"/>
          </p:cNvCxnSpPr>
          <p:nvPr/>
        </p:nvCxnSpPr>
        <p:spPr>
          <a:xfrm>
            <a:off x="2596761" y="2276872"/>
            <a:ext cx="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3" name="Group 33"/>
          <p:cNvGrpSpPr/>
          <p:nvPr/>
        </p:nvGrpSpPr>
        <p:grpSpPr>
          <a:xfrm>
            <a:off x="1259632" y="2276872"/>
            <a:ext cx="2592288" cy="2023120"/>
            <a:chOff x="2971800" y="304800"/>
            <a:chExt cx="3352800" cy="2743200"/>
          </a:xfrm>
        </p:grpSpPr>
        <p:sp>
          <p:nvSpPr>
            <p:cNvPr id="35" name="Oval 34"/>
            <p:cNvSpPr/>
            <p:nvPr/>
          </p:nvSpPr>
          <p:spPr>
            <a:xfrm>
              <a:off x="3863009" y="304800"/>
              <a:ext cx="1676400" cy="1620171"/>
            </a:xfrm>
            <a:prstGeom prst="ellipse">
              <a:avLst/>
            </a:prstGeom>
            <a:solidFill>
              <a:schemeClr val="accent3">
                <a:lumMod val="75000"/>
              </a:schemeClr>
            </a:solid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t>ENVIRON-MENT</a:t>
              </a:r>
              <a:endParaRPr lang="en-US" sz="1400" b="1" dirty="0"/>
            </a:p>
          </p:txBody>
        </p:sp>
        <p:sp>
          <p:nvSpPr>
            <p:cNvPr id="36" name="Oval 35"/>
            <p:cNvSpPr/>
            <p:nvPr/>
          </p:nvSpPr>
          <p:spPr>
            <a:xfrm>
              <a:off x="4472609" y="1422939"/>
              <a:ext cx="1851991" cy="1625061"/>
            </a:xfrm>
            <a:prstGeom prst="ellipse">
              <a:avLst/>
            </a:prstGeom>
            <a:solidFill>
              <a:srgbClr val="CCC1DA">
                <a:alpha val="89804"/>
              </a:srgbClr>
            </a:solid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US" sz="1300" b="1" dirty="0" smtClean="0">
                  <a:solidFill>
                    <a:schemeClr val="bg1"/>
                  </a:solidFill>
                </a:rPr>
                <a:t>SOCIETY</a:t>
              </a:r>
              <a:endParaRPr lang="en-US" sz="1300" b="1" dirty="0">
                <a:solidFill>
                  <a:schemeClr val="bg1"/>
                </a:solidFill>
              </a:endParaRPr>
            </a:p>
          </p:txBody>
        </p:sp>
        <p:sp>
          <p:nvSpPr>
            <p:cNvPr id="37" name="Oval 36"/>
            <p:cNvSpPr/>
            <p:nvPr/>
          </p:nvSpPr>
          <p:spPr>
            <a:xfrm>
              <a:off x="2971800" y="1422939"/>
              <a:ext cx="1851991" cy="1625061"/>
            </a:xfrm>
            <a:prstGeom prst="ellipse">
              <a:avLst/>
            </a:prstGeom>
            <a:solidFill>
              <a:srgbClr val="C4BD97">
                <a:alpha val="90980"/>
              </a:srgbClr>
            </a:solid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US" sz="1300" b="1" dirty="0" smtClean="0">
                  <a:solidFill>
                    <a:schemeClr val="bg1"/>
                  </a:solidFill>
                </a:rPr>
                <a:t>ECONOMY</a:t>
              </a:r>
              <a:endParaRPr lang="en-US" sz="1300" b="1" dirty="0">
                <a:solidFill>
                  <a:schemeClr val="bg1"/>
                </a:solidFill>
              </a:endParaRPr>
            </a:p>
          </p:txBody>
        </p:sp>
      </p:grpSp>
      <p:grpSp>
        <p:nvGrpSpPr>
          <p:cNvPr id="6" name="Group 42"/>
          <p:cNvGrpSpPr/>
          <p:nvPr/>
        </p:nvGrpSpPr>
        <p:grpSpPr>
          <a:xfrm>
            <a:off x="5436096" y="2636912"/>
            <a:ext cx="2819400" cy="2761238"/>
            <a:chOff x="3276600" y="3581400"/>
            <a:chExt cx="2819400" cy="2761238"/>
          </a:xfrm>
        </p:grpSpPr>
        <p:sp>
          <p:nvSpPr>
            <p:cNvPr id="44" name="Oval 43"/>
            <p:cNvSpPr/>
            <p:nvPr/>
          </p:nvSpPr>
          <p:spPr>
            <a:xfrm>
              <a:off x="3276600" y="3581400"/>
              <a:ext cx="2819400" cy="2761238"/>
            </a:xfrm>
            <a:prstGeom prst="ellipse">
              <a:avLst/>
            </a:prstGeom>
            <a:solidFill>
              <a:schemeClr val="accent3">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700" dirty="0"/>
            </a:p>
          </p:txBody>
        </p:sp>
        <p:sp>
          <p:nvSpPr>
            <p:cNvPr id="45" name="Oval 44"/>
            <p:cNvSpPr/>
            <p:nvPr/>
          </p:nvSpPr>
          <p:spPr>
            <a:xfrm>
              <a:off x="3657600" y="4038600"/>
              <a:ext cx="2057400" cy="1933085"/>
            </a:xfrm>
            <a:prstGeom prst="ellipse">
              <a:avLst/>
            </a:prstGeom>
            <a:solidFill>
              <a:schemeClr val="accent4">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700" dirty="0"/>
            </a:p>
          </p:txBody>
        </p:sp>
        <p:sp>
          <p:nvSpPr>
            <p:cNvPr id="46" name="Oval 45"/>
            <p:cNvSpPr/>
            <p:nvPr/>
          </p:nvSpPr>
          <p:spPr>
            <a:xfrm>
              <a:off x="4038600" y="4419600"/>
              <a:ext cx="1295400" cy="1180236"/>
            </a:xfrm>
            <a:prstGeom prst="ellipse">
              <a:avLst/>
            </a:prstGeom>
            <a:solidFill>
              <a:schemeClr val="bg2">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300" b="1" dirty="0" smtClean="0"/>
                <a:t>ECONOMY</a:t>
              </a:r>
              <a:endParaRPr lang="en-US" sz="1300" b="1" dirty="0"/>
            </a:p>
          </p:txBody>
        </p:sp>
        <p:sp>
          <p:nvSpPr>
            <p:cNvPr id="47" name="TextBox 46"/>
            <p:cNvSpPr txBox="1"/>
            <p:nvPr/>
          </p:nvSpPr>
          <p:spPr>
            <a:xfrm>
              <a:off x="4158342" y="4094554"/>
              <a:ext cx="1039587" cy="292388"/>
            </a:xfrm>
            <a:prstGeom prst="rect">
              <a:avLst/>
            </a:prstGeom>
            <a:noFill/>
          </p:spPr>
          <p:txBody>
            <a:bodyPr wrap="square" rtlCol="0">
              <a:spAutoFit/>
            </a:bodyPr>
            <a:lstStyle/>
            <a:p>
              <a:pPr algn="ctr"/>
              <a:r>
                <a:rPr lang="en-US" sz="1300" b="1" dirty="0" smtClean="0">
                  <a:solidFill>
                    <a:schemeClr val="bg1"/>
                  </a:solidFill>
                </a:rPr>
                <a:t>SOCIETY</a:t>
              </a:r>
              <a:endParaRPr lang="en-US" sz="1300" b="1" dirty="0">
                <a:solidFill>
                  <a:schemeClr val="bg1"/>
                </a:solidFill>
              </a:endParaRPr>
            </a:p>
          </p:txBody>
        </p:sp>
        <p:sp>
          <p:nvSpPr>
            <p:cNvPr id="48" name="TextBox 47"/>
            <p:cNvSpPr txBox="1"/>
            <p:nvPr/>
          </p:nvSpPr>
          <p:spPr>
            <a:xfrm>
              <a:off x="4038600" y="3713554"/>
              <a:ext cx="1371600" cy="292388"/>
            </a:xfrm>
            <a:prstGeom prst="rect">
              <a:avLst/>
            </a:prstGeom>
            <a:noFill/>
          </p:spPr>
          <p:txBody>
            <a:bodyPr wrap="square" rtlCol="0">
              <a:spAutoFit/>
            </a:bodyPr>
            <a:lstStyle/>
            <a:p>
              <a:pPr algn="ctr"/>
              <a:r>
                <a:rPr lang="en-US" sz="1300" b="1" dirty="0" smtClean="0">
                  <a:solidFill>
                    <a:schemeClr val="bg1"/>
                  </a:solidFill>
                </a:rPr>
                <a:t>ECOSPHERE</a:t>
              </a:r>
              <a:endParaRPr lang="en-US" sz="1300" b="1" dirty="0">
                <a:solidFill>
                  <a:schemeClr val="bg1"/>
                </a:solidFill>
              </a:endParaRPr>
            </a:p>
          </p:txBody>
        </p:sp>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Collusion in Oligopoly</a:t>
            </a:r>
            <a:endParaRPr lang="en-US" dirty="0"/>
          </a:p>
        </p:txBody>
      </p:sp>
      <p:sp>
        <p:nvSpPr>
          <p:cNvPr id="3" name="Content Placeholder 2"/>
          <p:cNvSpPr>
            <a:spLocks noGrp="1"/>
          </p:cNvSpPr>
          <p:nvPr>
            <p:ph idx="1"/>
          </p:nvPr>
        </p:nvSpPr>
        <p:spPr/>
        <p:txBody>
          <a:bodyPr>
            <a:normAutofit fontScale="92500" lnSpcReduction="10000"/>
          </a:bodyPr>
          <a:lstStyle/>
          <a:p>
            <a:r>
              <a:rPr lang="en-CA" dirty="0" smtClean="0"/>
              <a:t>Industry as a whole may try to engage in “Joint Profit Maximization” through collusion</a:t>
            </a:r>
          </a:p>
          <a:p>
            <a:r>
              <a:rPr lang="en-CA" dirty="0" smtClean="0"/>
              <a:t>This requires setting price and output for the cartel “as if it were” a single monopoly firm</a:t>
            </a:r>
          </a:p>
          <a:p>
            <a:r>
              <a:rPr lang="en-CA" dirty="0" smtClean="0"/>
              <a:t>Output quotas should, rationally, be determined so as to equalize marginal cost of all suppliers at their respective quota volumes</a:t>
            </a:r>
          </a:p>
          <a:p>
            <a:r>
              <a:rPr lang="en-CA" dirty="0" smtClean="0"/>
              <a:t>High cost firms however, have an incentive to over-produce, or abandon the cartel, since they will be assigned modest quotas. </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err="1" smtClean="0"/>
              <a:t>Cournot</a:t>
            </a:r>
            <a:r>
              <a:rPr lang="en-CA" dirty="0" smtClean="0"/>
              <a:t> Model (Nash Equilibrium)</a:t>
            </a:r>
            <a:endParaRPr lang="en-US" dirty="0"/>
          </a:p>
        </p:txBody>
      </p:sp>
      <p:pic>
        <p:nvPicPr>
          <p:cNvPr id="5122" name="Picture 2"/>
          <p:cNvPicPr>
            <a:picLocks noChangeAspect="1" noChangeArrowheads="1"/>
          </p:cNvPicPr>
          <p:nvPr/>
        </p:nvPicPr>
        <p:blipFill>
          <a:blip r:embed="rId2" cstate="print"/>
          <a:srcRect/>
          <a:stretch>
            <a:fillRect/>
          </a:stretch>
        </p:blipFill>
        <p:spPr bwMode="auto">
          <a:xfrm>
            <a:off x="1331640" y="1412776"/>
            <a:ext cx="6048672" cy="4680520"/>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err="1" smtClean="0"/>
              <a:t>Cournot</a:t>
            </a:r>
            <a:r>
              <a:rPr lang="en-CA" dirty="0" smtClean="0"/>
              <a:t> Oligopoly</a:t>
            </a:r>
            <a:endParaRPr lang="en-US" dirty="0"/>
          </a:p>
        </p:txBody>
      </p:sp>
      <p:sp>
        <p:nvSpPr>
          <p:cNvPr id="3" name="Content Placeholder 2"/>
          <p:cNvSpPr>
            <a:spLocks noGrp="1"/>
          </p:cNvSpPr>
          <p:nvPr>
            <p:ph idx="1"/>
          </p:nvPr>
        </p:nvSpPr>
        <p:spPr/>
        <p:txBody>
          <a:bodyPr>
            <a:normAutofit fontScale="85000" lnSpcReduction="20000"/>
          </a:bodyPr>
          <a:lstStyle/>
          <a:p>
            <a:r>
              <a:rPr lang="en-CA" dirty="0" smtClean="0"/>
              <a:t>A </a:t>
            </a:r>
            <a:r>
              <a:rPr lang="en-CA" dirty="0" err="1" smtClean="0"/>
              <a:t>Cournot</a:t>
            </a:r>
            <a:r>
              <a:rPr lang="en-CA" dirty="0" smtClean="0"/>
              <a:t> model Oligopoly where firms “edge their way” into a stable Nash </a:t>
            </a:r>
            <a:r>
              <a:rPr lang="en-CA" dirty="0" err="1" smtClean="0"/>
              <a:t>Equlibrium</a:t>
            </a:r>
            <a:r>
              <a:rPr lang="en-CA" dirty="0" smtClean="0"/>
              <a:t>, accepting that they cannot drive their competitors out of business, allows for profits for each firm in excess of the profits that could be earned in pure competition, but less than the profits available if either could monopolize the market</a:t>
            </a:r>
          </a:p>
          <a:p>
            <a:r>
              <a:rPr lang="en-CA" dirty="0" smtClean="0"/>
              <a:t>Price falls towards the competitive equilibrium price as number of competitors, </a:t>
            </a:r>
            <a:r>
              <a:rPr lang="en-CA" i="1" dirty="0" smtClean="0"/>
              <a:t>n</a:t>
            </a:r>
            <a:r>
              <a:rPr lang="en-CA" dirty="0" smtClean="0"/>
              <a:t>, rises</a:t>
            </a:r>
          </a:p>
          <a:p>
            <a:r>
              <a:rPr lang="en-CA" dirty="0" smtClean="0"/>
              <a:t>Price will only get close to the competitive equilibrium level when </a:t>
            </a:r>
            <a:r>
              <a:rPr lang="en-CA" i="1" dirty="0" smtClean="0"/>
              <a:t>n</a:t>
            </a:r>
            <a:r>
              <a:rPr lang="en-CA" dirty="0" smtClean="0"/>
              <a:t> reaches a very high number</a:t>
            </a:r>
          </a:p>
          <a:p>
            <a:r>
              <a:rPr lang="en-CA" dirty="0" smtClean="0"/>
              <a:t>Where quantity pre-commitment is needed, </a:t>
            </a:r>
            <a:r>
              <a:rPr lang="en-CA" dirty="0" err="1" smtClean="0"/>
              <a:t>Cournot</a:t>
            </a:r>
            <a:r>
              <a:rPr lang="en-CA" dirty="0" smtClean="0"/>
              <a:t> model can be a fairly realistic model.</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Bertrand Oligopoly</a:t>
            </a:r>
            <a:endParaRPr lang="en-US" dirty="0"/>
          </a:p>
        </p:txBody>
      </p:sp>
      <p:sp>
        <p:nvSpPr>
          <p:cNvPr id="3" name="Content Placeholder 2"/>
          <p:cNvSpPr>
            <a:spLocks noGrp="1"/>
          </p:cNvSpPr>
          <p:nvPr>
            <p:ph idx="1"/>
          </p:nvPr>
        </p:nvSpPr>
        <p:spPr/>
        <p:txBody>
          <a:bodyPr>
            <a:normAutofit fontScale="85000" lnSpcReduction="20000"/>
          </a:bodyPr>
          <a:lstStyle/>
          <a:p>
            <a:r>
              <a:rPr lang="en-CA" dirty="0" smtClean="0"/>
              <a:t>In a Bertrand-model oligopoly, firms focus on setting price in a belief that they can expand and contract output capacity at will</a:t>
            </a:r>
          </a:p>
          <a:p>
            <a:r>
              <a:rPr lang="en-CA" dirty="0" smtClean="0"/>
              <a:t>Each firm tries undercutting the other to win dominance of the market</a:t>
            </a:r>
          </a:p>
          <a:p>
            <a:r>
              <a:rPr lang="en-CA" dirty="0" smtClean="0"/>
              <a:t>The only possible Nash Equilibrium is the competitive equilibrium, with price equal to marginal cost, even with </a:t>
            </a:r>
            <a:r>
              <a:rPr lang="en-CA" i="1" dirty="0" smtClean="0"/>
              <a:t>n</a:t>
            </a:r>
            <a:r>
              <a:rPr lang="en-CA" dirty="0" smtClean="0"/>
              <a:t> = 2</a:t>
            </a:r>
          </a:p>
          <a:p>
            <a:r>
              <a:rPr lang="en-CA" dirty="0" err="1" smtClean="0"/>
              <a:t>Edgeworth</a:t>
            </a:r>
            <a:r>
              <a:rPr lang="en-CA" dirty="0" smtClean="0"/>
              <a:t> variation of Bertrand model predicts price-quantity instability</a:t>
            </a:r>
          </a:p>
          <a:p>
            <a:r>
              <a:rPr lang="en-CA" dirty="0" smtClean="0"/>
              <a:t>Differentiation is an “escape strategy” from the futility of Bertrand Competition  </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err="1" smtClean="0"/>
              <a:t>Stackelberg</a:t>
            </a:r>
            <a:r>
              <a:rPr lang="en-CA" dirty="0" smtClean="0"/>
              <a:t> Oligopoly –</a:t>
            </a:r>
            <a:br>
              <a:rPr lang="en-CA" dirty="0" smtClean="0"/>
            </a:br>
            <a:r>
              <a:rPr lang="en-CA" dirty="0" smtClean="0"/>
              <a:t> Price Leadership</a:t>
            </a:r>
            <a:endParaRPr lang="en-US" dirty="0"/>
          </a:p>
        </p:txBody>
      </p:sp>
      <p:sp>
        <p:nvSpPr>
          <p:cNvPr id="3" name="Content Placeholder 2"/>
          <p:cNvSpPr>
            <a:spLocks noGrp="1"/>
          </p:cNvSpPr>
          <p:nvPr>
            <p:ph idx="1"/>
          </p:nvPr>
        </p:nvSpPr>
        <p:spPr/>
        <p:txBody>
          <a:bodyPr>
            <a:normAutofit lnSpcReduction="10000"/>
          </a:bodyPr>
          <a:lstStyle/>
          <a:p>
            <a:r>
              <a:rPr lang="en-CA" dirty="0" smtClean="0"/>
              <a:t>Hybrid model involving elements of the model of pure monopoly and that of </a:t>
            </a:r>
            <a:r>
              <a:rPr lang="en-CA" dirty="0" err="1" smtClean="0"/>
              <a:t>Cournot</a:t>
            </a:r>
            <a:r>
              <a:rPr lang="en-CA" dirty="0" smtClean="0"/>
              <a:t> oligopoly</a:t>
            </a:r>
          </a:p>
          <a:p>
            <a:r>
              <a:rPr lang="en-CA" dirty="0" smtClean="0"/>
              <a:t>Dominant (usually largest, and lowest cost) producer tends to set price</a:t>
            </a:r>
          </a:p>
          <a:p>
            <a:r>
              <a:rPr lang="en-CA" dirty="0" smtClean="0"/>
              <a:t>Dominant firm accepts the existence of fringe competitors and allows them a share of the market, as long as they do not try to seriously undercut the market leader</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CA" dirty="0" err="1" smtClean="0"/>
              <a:t>Stackelberg</a:t>
            </a:r>
            <a:r>
              <a:rPr lang="en-CA" dirty="0" smtClean="0"/>
              <a:t> Price Leadership Model</a:t>
            </a:r>
            <a:endParaRPr lang="en-US" dirty="0"/>
          </a:p>
        </p:txBody>
      </p:sp>
      <p:pic>
        <p:nvPicPr>
          <p:cNvPr id="6146" name="Picture 2"/>
          <p:cNvPicPr>
            <a:picLocks noChangeAspect="1" noChangeArrowheads="1"/>
          </p:cNvPicPr>
          <p:nvPr/>
        </p:nvPicPr>
        <p:blipFill>
          <a:blip r:embed="rId2" cstate="print"/>
          <a:srcRect/>
          <a:stretch>
            <a:fillRect/>
          </a:stretch>
        </p:blipFill>
        <p:spPr bwMode="auto">
          <a:xfrm>
            <a:off x="971600" y="1340768"/>
            <a:ext cx="7272807" cy="4608512"/>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CA" dirty="0" smtClean="0"/>
              <a:t>Varian on Oligopoly </a:t>
            </a:r>
            <a:r>
              <a:rPr lang="en-CA" dirty="0" smtClean="0"/>
              <a:t/>
            </a:r>
            <a:br>
              <a:rPr lang="en-CA" dirty="0" smtClean="0"/>
            </a:br>
            <a:r>
              <a:rPr lang="en-CA" dirty="0" smtClean="0"/>
              <a:t>Chapter 27 page </a:t>
            </a:r>
            <a:r>
              <a:rPr lang="en-CA" dirty="0" smtClean="0"/>
              <a:t>519</a:t>
            </a:r>
            <a:endParaRPr lang="en-US" dirty="0"/>
          </a:p>
        </p:txBody>
      </p:sp>
      <p:sp>
        <p:nvSpPr>
          <p:cNvPr id="6" name="Content Placeholder 5"/>
          <p:cNvSpPr>
            <a:spLocks noGrp="1"/>
          </p:cNvSpPr>
          <p:nvPr>
            <p:ph idx="1"/>
          </p:nvPr>
        </p:nvSpPr>
        <p:spPr>
          <a:xfrm>
            <a:off x="457200" y="1600200"/>
            <a:ext cx="8147248" cy="4525963"/>
          </a:xfrm>
        </p:spPr>
        <p:txBody>
          <a:bodyPr>
            <a:normAutofit lnSpcReduction="10000"/>
          </a:bodyPr>
          <a:lstStyle/>
          <a:p>
            <a:pPr algn="ctr">
              <a:buNone/>
            </a:pPr>
            <a:r>
              <a:rPr lang="en-CA" dirty="0" smtClean="0"/>
              <a:t>    </a:t>
            </a:r>
            <a:r>
              <a:rPr lang="en-CA" dirty="0" smtClean="0"/>
              <a:t>“We </a:t>
            </a:r>
            <a:r>
              <a:rPr lang="en-CA" dirty="0"/>
              <a:t>have </a:t>
            </a:r>
            <a:r>
              <a:rPr lang="en-CA" dirty="0" smtClean="0"/>
              <a:t>… assumed </a:t>
            </a:r>
            <a:r>
              <a:rPr lang="en-CA" dirty="0"/>
              <a:t>that each firm knows the demand function and </a:t>
            </a:r>
            <a:r>
              <a:rPr lang="en-CA" dirty="0" smtClean="0"/>
              <a:t>the cost </a:t>
            </a:r>
            <a:r>
              <a:rPr lang="en-CA" dirty="0"/>
              <a:t>functions of the other firms in the industry. In reality these </a:t>
            </a:r>
            <a:r>
              <a:rPr lang="en-CA" dirty="0" smtClean="0"/>
              <a:t>functions are </a:t>
            </a:r>
            <a:r>
              <a:rPr lang="en-CA" dirty="0"/>
              <a:t>never known for sure. </a:t>
            </a:r>
            <a:r>
              <a:rPr lang="en-CA" dirty="0" smtClean="0"/>
              <a:t>[Yet] each </a:t>
            </a:r>
            <a:r>
              <a:rPr lang="en-CA" dirty="0"/>
              <a:t>firm needs to estimate the demand </a:t>
            </a:r>
            <a:r>
              <a:rPr lang="en-CA" dirty="0" smtClean="0"/>
              <a:t>and cost </a:t>
            </a:r>
            <a:r>
              <a:rPr lang="en-CA" dirty="0"/>
              <a:t>conditions facing its rivals when it makes its own decisions. All </a:t>
            </a:r>
            <a:r>
              <a:rPr lang="en-CA" dirty="0" smtClean="0"/>
              <a:t>of these </a:t>
            </a:r>
            <a:r>
              <a:rPr lang="en-CA" dirty="0"/>
              <a:t>phenomena have been modeled by economists, but the models </a:t>
            </a:r>
            <a:r>
              <a:rPr lang="en-CA" dirty="0" smtClean="0"/>
              <a:t>become </a:t>
            </a:r>
            <a:r>
              <a:rPr lang="en-US" dirty="0" smtClean="0"/>
              <a:t>much </a:t>
            </a:r>
            <a:r>
              <a:rPr lang="en-US" dirty="0"/>
              <a:t>more complex</a:t>
            </a:r>
            <a:r>
              <a:rPr lang="en-US" dirty="0" smtClean="0"/>
              <a:t>.”</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Private and Social Costs</a:t>
            </a:r>
            <a:endParaRPr lang="en-US" dirty="0"/>
          </a:p>
        </p:txBody>
      </p:sp>
      <p:pic>
        <p:nvPicPr>
          <p:cNvPr id="8194" name="Picture 2"/>
          <p:cNvPicPr>
            <a:picLocks noChangeAspect="1" noChangeArrowheads="1"/>
          </p:cNvPicPr>
          <p:nvPr/>
        </p:nvPicPr>
        <p:blipFill>
          <a:blip r:embed="rId2" cstate="print"/>
          <a:srcRect/>
          <a:stretch>
            <a:fillRect/>
          </a:stretch>
        </p:blipFill>
        <p:spPr bwMode="auto">
          <a:xfrm>
            <a:off x="1259632" y="1340768"/>
            <a:ext cx="6696744" cy="4680520"/>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CA" dirty="0" err="1" smtClean="0"/>
              <a:t>Coase</a:t>
            </a:r>
            <a:r>
              <a:rPr lang="en-CA" dirty="0" smtClean="0"/>
              <a:t> theorem</a:t>
            </a:r>
            <a:endParaRPr lang="en-CA" dirty="0"/>
          </a:p>
        </p:txBody>
      </p:sp>
      <p:sp>
        <p:nvSpPr>
          <p:cNvPr id="11" name="TextBox 10"/>
          <p:cNvSpPr txBox="1"/>
          <p:nvPr/>
        </p:nvSpPr>
        <p:spPr>
          <a:xfrm>
            <a:off x="3059832" y="1556792"/>
            <a:ext cx="5544616" cy="1938992"/>
          </a:xfrm>
          <a:prstGeom prst="rect">
            <a:avLst/>
          </a:prstGeom>
          <a:noFill/>
        </p:spPr>
        <p:txBody>
          <a:bodyPr wrap="square" rtlCol="0">
            <a:spAutoFit/>
          </a:bodyPr>
          <a:lstStyle/>
          <a:p>
            <a:r>
              <a:rPr lang="en-CA" sz="2400" dirty="0" smtClean="0"/>
              <a:t>“If </a:t>
            </a:r>
            <a:r>
              <a:rPr lang="en-CA" sz="2400" dirty="0"/>
              <a:t>trade in an externality is possible and there are sufficiently </a:t>
            </a:r>
            <a:r>
              <a:rPr lang="en-CA" sz="2400" dirty="0" smtClean="0"/>
              <a:t>low transaction costs, </a:t>
            </a:r>
            <a:r>
              <a:rPr lang="en-CA" sz="2400" dirty="0"/>
              <a:t>bargaining will lead to an efficient outcome regardless of the initial allocation of </a:t>
            </a:r>
            <a:r>
              <a:rPr lang="en-CA" sz="2400" dirty="0" smtClean="0"/>
              <a:t>property.”</a:t>
            </a:r>
            <a:endParaRPr lang="en-CA" sz="2400" dirty="0"/>
          </a:p>
        </p:txBody>
      </p:sp>
      <p:pic>
        <p:nvPicPr>
          <p:cNvPr id="1026" name="Picture 2" descr="http://upload.wikimedia.org/wikipedia/commons/thumb/2/2f/Th05-RONALD-COA_TH_1573941e.jpg/220px-Th05-RONALD-COA_TH_1573941e.jpg"/>
          <p:cNvPicPr>
            <a:picLocks noChangeAspect="1" noChangeArrowheads="1"/>
          </p:cNvPicPr>
          <p:nvPr/>
        </p:nvPicPr>
        <p:blipFill>
          <a:blip r:embed="rId2" cstate="print"/>
          <a:srcRect/>
          <a:stretch>
            <a:fillRect/>
          </a:stretch>
        </p:blipFill>
        <p:spPr bwMode="auto">
          <a:xfrm>
            <a:off x="323528" y="2708920"/>
            <a:ext cx="2095500" cy="2419351"/>
          </a:xfrm>
          <a:prstGeom prst="rect">
            <a:avLst/>
          </a:prstGeom>
          <a:noFill/>
        </p:spPr>
      </p:pic>
      <p:sp>
        <p:nvSpPr>
          <p:cNvPr id="13" name="Rounded Rectangular Callout 12"/>
          <p:cNvSpPr/>
          <p:nvPr/>
        </p:nvSpPr>
        <p:spPr>
          <a:xfrm>
            <a:off x="2987824" y="1484784"/>
            <a:ext cx="5688632" cy="2052808"/>
          </a:xfrm>
          <a:prstGeom prst="wedgeRoundRectCallout">
            <a:avLst>
              <a:gd name="adj1" fmla="val -72060"/>
              <a:gd name="adj2" fmla="val 87478"/>
              <a:gd name="adj3" fmla="val 16667"/>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5" name="Oval 14"/>
          <p:cNvSpPr/>
          <p:nvPr/>
        </p:nvSpPr>
        <p:spPr>
          <a:xfrm>
            <a:off x="6228184" y="2276872"/>
            <a:ext cx="2304256" cy="50405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17" name="Straight Arrow Connector 16"/>
          <p:cNvCxnSpPr>
            <a:stCxn id="15" idx="4"/>
          </p:cNvCxnSpPr>
          <p:nvPr/>
        </p:nvCxnSpPr>
        <p:spPr>
          <a:xfrm flipH="1">
            <a:off x="6156176" y="2780928"/>
            <a:ext cx="1224136" cy="1728192"/>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3491880" y="4509120"/>
            <a:ext cx="4824536" cy="1323439"/>
          </a:xfrm>
          <a:prstGeom prst="rect">
            <a:avLst/>
          </a:prstGeom>
          <a:noFill/>
        </p:spPr>
        <p:txBody>
          <a:bodyPr wrap="square" rtlCol="0">
            <a:spAutoFit/>
          </a:bodyPr>
          <a:lstStyle/>
          <a:p>
            <a:r>
              <a:rPr lang="en-CA" sz="2000" dirty="0" smtClean="0">
                <a:solidFill>
                  <a:srgbClr val="FF0000"/>
                </a:solidFill>
                <a:latin typeface="Postface" pitchFamily="50" charset="0"/>
              </a:rPr>
              <a:t>Note: this only refers to an efficient economic </a:t>
            </a:r>
            <a:r>
              <a:rPr lang="en-CA" sz="2000" u="sng" dirty="0" smtClean="0">
                <a:solidFill>
                  <a:srgbClr val="FF0000"/>
                </a:solidFill>
                <a:latin typeface="Postface" pitchFamily="50" charset="0"/>
              </a:rPr>
              <a:t>allocation</a:t>
            </a:r>
            <a:r>
              <a:rPr lang="en-CA" sz="2000" dirty="0" smtClean="0">
                <a:solidFill>
                  <a:srgbClr val="FF0000"/>
                </a:solidFill>
                <a:latin typeface="Postface" pitchFamily="50" charset="0"/>
              </a:rPr>
              <a:t>, not to the most </a:t>
            </a:r>
            <a:r>
              <a:rPr lang="en-CA" sz="2000" u="sng" dirty="0" smtClean="0">
                <a:solidFill>
                  <a:srgbClr val="FF0000"/>
                </a:solidFill>
                <a:latin typeface="Postface" pitchFamily="50" charset="0"/>
              </a:rPr>
              <a:t>just</a:t>
            </a:r>
            <a:r>
              <a:rPr lang="en-CA" sz="2000" dirty="0" smtClean="0">
                <a:solidFill>
                  <a:srgbClr val="FF0000"/>
                </a:solidFill>
                <a:latin typeface="Postface" pitchFamily="50" charset="0"/>
              </a:rPr>
              <a:t> or </a:t>
            </a:r>
            <a:r>
              <a:rPr lang="en-CA" sz="2000" u="sng" dirty="0" smtClean="0">
                <a:solidFill>
                  <a:srgbClr val="FF0000"/>
                </a:solidFill>
                <a:latin typeface="Postface" pitchFamily="50" charset="0"/>
              </a:rPr>
              <a:t>fair </a:t>
            </a:r>
            <a:r>
              <a:rPr lang="en-CA" sz="2000" dirty="0" smtClean="0">
                <a:solidFill>
                  <a:srgbClr val="FF0000"/>
                </a:solidFill>
                <a:latin typeface="Postface" pitchFamily="50" charset="0"/>
              </a:rPr>
              <a:t>outcome, or to one that leads to the most </a:t>
            </a:r>
            <a:r>
              <a:rPr lang="en-CA" sz="2000" u="sng" dirty="0" smtClean="0">
                <a:solidFill>
                  <a:srgbClr val="FF0000"/>
                </a:solidFill>
                <a:latin typeface="Postface" pitchFamily="50" charset="0"/>
              </a:rPr>
              <a:t>appropriate scale</a:t>
            </a:r>
            <a:r>
              <a:rPr lang="en-CA" sz="2000" dirty="0" smtClean="0">
                <a:solidFill>
                  <a:srgbClr val="FF0000"/>
                </a:solidFill>
                <a:latin typeface="Postface" pitchFamily="50" charset="0"/>
              </a:rPr>
              <a:t>.</a:t>
            </a:r>
            <a:endParaRPr lang="en-CA" sz="2000" u="sng" dirty="0">
              <a:solidFill>
                <a:srgbClr val="FF0000"/>
              </a:solidFill>
              <a:latin typeface="Postface" pitchFamily="50"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err="1" smtClean="0"/>
              <a:t>Coase</a:t>
            </a:r>
            <a:r>
              <a:rPr lang="en-CA" dirty="0" smtClean="0"/>
              <a:t> theorem</a:t>
            </a:r>
            <a:endParaRPr lang="en-CA" dirty="0"/>
          </a:p>
        </p:txBody>
      </p:sp>
      <p:pic>
        <p:nvPicPr>
          <p:cNvPr id="3" name="Picture 2" descr="http://pad3.whstatic.com/images/thumb/7/7f/Deal-With-Smokers-when-You-Are-a-Non-Smoker-Step-1.jpg/670px-Deal-With-Smokers-when-You-Are-a-Non-Smoker-Step-1.jpg"/>
          <p:cNvPicPr>
            <a:picLocks noChangeAspect="1" noChangeArrowheads="1"/>
          </p:cNvPicPr>
          <p:nvPr/>
        </p:nvPicPr>
        <p:blipFill>
          <a:blip r:embed="rId2" cstate="print"/>
          <a:srcRect/>
          <a:stretch>
            <a:fillRect/>
          </a:stretch>
        </p:blipFill>
        <p:spPr bwMode="auto">
          <a:xfrm>
            <a:off x="2051720" y="2348880"/>
            <a:ext cx="5256584" cy="3946362"/>
          </a:xfrm>
          <a:prstGeom prst="rect">
            <a:avLst/>
          </a:prstGeom>
          <a:noFill/>
        </p:spPr>
      </p:pic>
      <p:sp>
        <p:nvSpPr>
          <p:cNvPr id="5" name="TextBox 4"/>
          <p:cNvSpPr txBox="1"/>
          <p:nvPr/>
        </p:nvSpPr>
        <p:spPr>
          <a:xfrm>
            <a:off x="611560" y="1268760"/>
            <a:ext cx="8208912" cy="1015663"/>
          </a:xfrm>
          <a:prstGeom prst="rect">
            <a:avLst/>
          </a:prstGeom>
          <a:noFill/>
        </p:spPr>
        <p:txBody>
          <a:bodyPr wrap="square" rtlCol="0">
            <a:spAutoFit/>
          </a:bodyPr>
          <a:lstStyle/>
          <a:p>
            <a:pPr algn="ctr"/>
            <a:r>
              <a:rPr lang="en-CA" sz="2000" dirty="0" smtClean="0"/>
              <a:t>This means that, from the standpoint of allocation, the outcome is just as efficient if the polluter compensates the “</a:t>
            </a:r>
            <a:r>
              <a:rPr lang="en-CA" sz="2000" dirty="0" err="1" smtClean="0"/>
              <a:t>pollutee</a:t>
            </a:r>
            <a:r>
              <a:rPr lang="en-CA" sz="2000" dirty="0" smtClean="0"/>
              <a:t>” as if the “</a:t>
            </a:r>
            <a:r>
              <a:rPr lang="en-CA" sz="2000" dirty="0" err="1" smtClean="0"/>
              <a:t>pollutee</a:t>
            </a:r>
            <a:r>
              <a:rPr lang="en-CA" sz="2000" dirty="0" smtClean="0"/>
              <a:t>” pays the polluter not to pollute.</a:t>
            </a:r>
            <a:endParaRPr lang="en-CA" sz="20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Ecological Economics: a holistic approach</a:t>
            </a:r>
            <a:endParaRPr lang="en-CA" dirty="0"/>
          </a:p>
        </p:txBody>
      </p:sp>
      <p:grpSp>
        <p:nvGrpSpPr>
          <p:cNvPr id="3" name="Group 3"/>
          <p:cNvGrpSpPr/>
          <p:nvPr/>
        </p:nvGrpSpPr>
        <p:grpSpPr>
          <a:xfrm>
            <a:off x="3131840" y="4077072"/>
            <a:ext cx="3312368" cy="2071337"/>
            <a:chOff x="611156" y="1708135"/>
            <a:chExt cx="9001188" cy="5572164"/>
          </a:xfrm>
        </p:grpSpPr>
        <p:sp>
          <p:nvSpPr>
            <p:cNvPr id="5" name="Oval 4"/>
            <p:cNvSpPr/>
            <p:nvPr/>
          </p:nvSpPr>
          <p:spPr>
            <a:xfrm>
              <a:off x="611156" y="1708135"/>
              <a:ext cx="9001188" cy="5572164"/>
            </a:xfrm>
            <a:prstGeom prst="ellipse">
              <a:avLst/>
            </a:prstGeom>
            <a:solidFill>
              <a:srgbClr val="18A818"/>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4"/>
            <p:cNvSpPr>
              <a:spLocks noChangeArrowheads="1"/>
            </p:cNvSpPr>
            <p:nvPr/>
          </p:nvSpPr>
          <p:spPr bwMode="auto">
            <a:xfrm>
              <a:off x="4825998" y="2851143"/>
              <a:ext cx="2700338" cy="3419475"/>
            </a:xfrm>
            <a:prstGeom prst="ellipse">
              <a:avLst/>
            </a:prstGeom>
            <a:gradFill rotWithShape="0">
              <a:gsLst>
                <a:gs pos="0">
                  <a:srgbClr val="95B3D7"/>
                </a:gs>
                <a:gs pos="50000">
                  <a:srgbClr val="4F81BD"/>
                </a:gs>
                <a:gs pos="100000">
                  <a:srgbClr val="95B3D7"/>
                </a:gs>
              </a:gsLst>
              <a:lin ang="5400000" scaled="1"/>
            </a:gradFill>
            <a:ln w="12600">
              <a:solidFill>
                <a:srgbClr val="4F81BD"/>
              </a:solidFill>
              <a:miter lim="800000"/>
              <a:headEnd/>
              <a:tailEnd/>
            </a:ln>
            <a:effectLst>
              <a:outerShdw dist="25631" dir="3633274" algn="ctr" rotWithShape="0">
                <a:srgbClr val="243F60"/>
              </a:outerShdw>
            </a:effectLst>
          </p:spPr>
          <p:txBody>
            <a:bodyPr wrap="none" lIns="91430" tIns="45716" rIns="91430" bIns="45716" anchor="ctr"/>
            <a:lstStyle/>
            <a:p>
              <a:pPr>
                <a:defRPr/>
              </a:pPr>
              <a:endParaRPr lang="en-US"/>
            </a:p>
          </p:txBody>
        </p:sp>
        <p:sp>
          <p:nvSpPr>
            <p:cNvPr id="7" name="Oval 3"/>
            <p:cNvSpPr>
              <a:spLocks noChangeArrowheads="1"/>
            </p:cNvSpPr>
            <p:nvPr/>
          </p:nvSpPr>
          <p:spPr bwMode="auto">
            <a:xfrm>
              <a:off x="2611420" y="2922581"/>
              <a:ext cx="2519363" cy="3240087"/>
            </a:xfrm>
            <a:prstGeom prst="ellipse">
              <a:avLst/>
            </a:prstGeom>
            <a:solidFill>
              <a:srgbClr val="F975BA"/>
            </a:solidFill>
            <a:ln w="12600">
              <a:solidFill>
                <a:srgbClr val="D99594"/>
              </a:solidFill>
              <a:miter lim="800000"/>
              <a:headEnd/>
              <a:tailEnd/>
            </a:ln>
            <a:effectLst>
              <a:outerShdw dist="25631" dir="3633274" algn="ctr" rotWithShape="0">
                <a:srgbClr val="622423">
                  <a:alpha val="50027"/>
                </a:srgbClr>
              </a:outerShdw>
            </a:effectLst>
          </p:spPr>
          <p:txBody>
            <a:bodyPr wrap="none" lIns="91430" tIns="45716" rIns="91430" bIns="45716" anchor="ctr"/>
            <a:lstStyle/>
            <a:p>
              <a:pPr>
                <a:defRPr/>
              </a:pPr>
              <a:endParaRPr lang="en-US"/>
            </a:p>
          </p:txBody>
        </p:sp>
      </p:grpSp>
      <p:sp>
        <p:nvSpPr>
          <p:cNvPr id="8" name="TextBox 7"/>
          <p:cNvSpPr txBox="1"/>
          <p:nvPr/>
        </p:nvSpPr>
        <p:spPr>
          <a:xfrm>
            <a:off x="3059832" y="6165304"/>
            <a:ext cx="3744416" cy="369332"/>
          </a:xfrm>
          <a:prstGeom prst="rect">
            <a:avLst/>
          </a:prstGeom>
          <a:noFill/>
        </p:spPr>
        <p:txBody>
          <a:bodyPr wrap="square" rtlCol="0">
            <a:spAutoFit/>
          </a:bodyPr>
          <a:lstStyle/>
          <a:p>
            <a:r>
              <a:rPr lang="en-CA" dirty="0" smtClean="0"/>
              <a:t>ECOLOGICAL ECONOMIC APPROACH</a:t>
            </a:r>
            <a:endParaRPr lang="en-CA" dirty="0"/>
          </a:p>
        </p:txBody>
      </p:sp>
      <p:sp>
        <p:nvSpPr>
          <p:cNvPr id="9" name="TextBox 8"/>
          <p:cNvSpPr txBox="1"/>
          <p:nvPr/>
        </p:nvSpPr>
        <p:spPr>
          <a:xfrm rot="1535641">
            <a:off x="182493" y="3431741"/>
            <a:ext cx="3218932" cy="646331"/>
          </a:xfrm>
          <a:prstGeom prst="rect">
            <a:avLst/>
          </a:prstGeom>
          <a:noFill/>
        </p:spPr>
        <p:txBody>
          <a:bodyPr wrap="square" rtlCol="0">
            <a:spAutoFit/>
          </a:bodyPr>
          <a:lstStyle/>
          <a:p>
            <a:r>
              <a:rPr lang="en-CA" dirty="0" smtClean="0"/>
              <a:t>Biosphere is finite: economy cannot outgrow it</a:t>
            </a:r>
            <a:endParaRPr lang="en-CA" dirty="0"/>
          </a:p>
        </p:txBody>
      </p:sp>
      <p:sp>
        <p:nvSpPr>
          <p:cNvPr id="10" name="TextBox 9"/>
          <p:cNvSpPr txBox="1"/>
          <p:nvPr/>
        </p:nvSpPr>
        <p:spPr>
          <a:xfrm rot="1801142">
            <a:off x="91172" y="2743170"/>
            <a:ext cx="4841806" cy="369332"/>
          </a:xfrm>
          <a:prstGeom prst="rect">
            <a:avLst/>
          </a:prstGeom>
          <a:noFill/>
        </p:spPr>
        <p:txBody>
          <a:bodyPr wrap="square" rtlCol="0">
            <a:spAutoFit/>
          </a:bodyPr>
          <a:lstStyle/>
          <a:p>
            <a:r>
              <a:rPr lang="en-CA" dirty="0" smtClean="0"/>
              <a:t>There is no such place as “away” on this planet</a:t>
            </a:r>
            <a:endParaRPr lang="en-CA" dirty="0"/>
          </a:p>
        </p:txBody>
      </p:sp>
      <p:sp>
        <p:nvSpPr>
          <p:cNvPr id="11" name="TextBox 10"/>
          <p:cNvSpPr txBox="1"/>
          <p:nvPr/>
        </p:nvSpPr>
        <p:spPr>
          <a:xfrm rot="1491690">
            <a:off x="-196485" y="4837836"/>
            <a:ext cx="4027344" cy="646331"/>
          </a:xfrm>
          <a:prstGeom prst="rect">
            <a:avLst/>
          </a:prstGeom>
          <a:noFill/>
        </p:spPr>
        <p:txBody>
          <a:bodyPr wrap="square" rtlCol="0">
            <a:spAutoFit/>
          </a:bodyPr>
          <a:lstStyle/>
          <a:p>
            <a:r>
              <a:rPr lang="en-CA" dirty="0" smtClean="0"/>
              <a:t>Optimal scale and just distribution more important than efficient allocation</a:t>
            </a:r>
            <a:endParaRPr lang="en-CA" dirty="0"/>
          </a:p>
        </p:txBody>
      </p:sp>
      <p:sp>
        <p:nvSpPr>
          <p:cNvPr id="12" name="TextBox 11"/>
          <p:cNvSpPr txBox="1"/>
          <p:nvPr/>
        </p:nvSpPr>
        <p:spPr>
          <a:xfrm rot="20039910">
            <a:off x="4860552" y="2303317"/>
            <a:ext cx="4211960" cy="646331"/>
          </a:xfrm>
          <a:prstGeom prst="rect">
            <a:avLst/>
          </a:prstGeom>
          <a:noFill/>
        </p:spPr>
        <p:txBody>
          <a:bodyPr wrap="square" rtlCol="0">
            <a:spAutoFit/>
          </a:bodyPr>
          <a:lstStyle/>
          <a:p>
            <a:r>
              <a:rPr lang="en-CA" dirty="0" smtClean="0"/>
              <a:t>Systems are complex and not always calculable</a:t>
            </a:r>
            <a:endParaRPr lang="en-CA" dirty="0"/>
          </a:p>
        </p:txBody>
      </p:sp>
      <p:sp>
        <p:nvSpPr>
          <p:cNvPr id="13" name="TextBox 12"/>
          <p:cNvSpPr txBox="1"/>
          <p:nvPr/>
        </p:nvSpPr>
        <p:spPr>
          <a:xfrm rot="20257020">
            <a:off x="5996879" y="4967968"/>
            <a:ext cx="3672408" cy="646331"/>
          </a:xfrm>
          <a:prstGeom prst="rect">
            <a:avLst/>
          </a:prstGeom>
          <a:noFill/>
        </p:spPr>
        <p:txBody>
          <a:bodyPr wrap="square" rtlCol="0">
            <a:spAutoFit/>
          </a:bodyPr>
          <a:lstStyle/>
          <a:p>
            <a:r>
              <a:rPr lang="en-CA" dirty="0" smtClean="0"/>
              <a:t>The economic system is subject to the laws of thermodynamics</a:t>
            </a:r>
            <a:endParaRPr lang="en-CA" dirty="0"/>
          </a:p>
        </p:txBody>
      </p:sp>
      <p:sp>
        <p:nvSpPr>
          <p:cNvPr id="14" name="TextBox 13"/>
          <p:cNvSpPr txBox="1"/>
          <p:nvPr/>
        </p:nvSpPr>
        <p:spPr>
          <a:xfrm rot="20467371">
            <a:off x="6085231" y="3470682"/>
            <a:ext cx="3035855" cy="646331"/>
          </a:xfrm>
          <a:prstGeom prst="rect">
            <a:avLst/>
          </a:prstGeom>
          <a:noFill/>
        </p:spPr>
        <p:txBody>
          <a:bodyPr wrap="square" rtlCol="0">
            <a:spAutoFit/>
          </a:bodyPr>
          <a:lstStyle/>
          <a:p>
            <a:r>
              <a:rPr lang="en-CA" dirty="0" smtClean="0"/>
              <a:t>Other species and future generations matter!</a:t>
            </a:r>
            <a:endParaRPr lang="en-C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3" grpId="0"/>
      <p:bldP spid="1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err="1" smtClean="0"/>
              <a:t>Pigouvian</a:t>
            </a:r>
            <a:r>
              <a:rPr lang="en-CA" dirty="0" smtClean="0"/>
              <a:t> taxes: Polluter Pays</a:t>
            </a:r>
            <a:endParaRPr lang="en-CA" dirty="0"/>
          </a:p>
        </p:txBody>
      </p:sp>
      <p:sp>
        <p:nvSpPr>
          <p:cNvPr id="3" name="TextBox 2"/>
          <p:cNvSpPr txBox="1"/>
          <p:nvPr/>
        </p:nvSpPr>
        <p:spPr>
          <a:xfrm>
            <a:off x="467544" y="1484784"/>
            <a:ext cx="8280920" cy="1477328"/>
          </a:xfrm>
          <a:prstGeom prst="rect">
            <a:avLst/>
          </a:prstGeom>
          <a:noFill/>
        </p:spPr>
        <p:txBody>
          <a:bodyPr wrap="square" rtlCol="0">
            <a:spAutoFit/>
          </a:bodyPr>
          <a:lstStyle/>
          <a:p>
            <a:pPr>
              <a:buFont typeface="Arial" pitchFamily="34" charset="0"/>
              <a:buChar char="•"/>
            </a:pPr>
            <a:r>
              <a:rPr lang="en-CA" dirty="0" smtClean="0"/>
              <a:t> One classic Environmental Economic approach to negative externalities is simply to tax them.</a:t>
            </a:r>
          </a:p>
          <a:p>
            <a:pPr>
              <a:buFont typeface="Arial" pitchFamily="34" charset="0"/>
              <a:buChar char="•"/>
            </a:pPr>
            <a:r>
              <a:rPr lang="en-CA" dirty="0"/>
              <a:t> </a:t>
            </a:r>
            <a:r>
              <a:rPr lang="en-CA" dirty="0" smtClean="0"/>
              <a:t>Tax should be set equal to the marginal damages caused by an additional unit of pollutant.</a:t>
            </a:r>
          </a:p>
          <a:p>
            <a:endParaRPr lang="en-CA" dirty="0"/>
          </a:p>
        </p:txBody>
      </p:sp>
      <p:pic>
        <p:nvPicPr>
          <p:cNvPr id="15362" name="Picture 2" descr="http://www.celsias.com/media/uploads/admin/smoke_stack.JPG"/>
          <p:cNvPicPr>
            <a:picLocks noChangeAspect="1" noChangeArrowheads="1"/>
          </p:cNvPicPr>
          <p:nvPr/>
        </p:nvPicPr>
        <p:blipFill>
          <a:blip r:embed="rId2" cstate="print"/>
          <a:srcRect/>
          <a:stretch>
            <a:fillRect/>
          </a:stretch>
        </p:blipFill>
        <p:spPr bwMode="auto">
          <a:xfrm>
            <a:off x="5652120" y="2636912"/>
            <a:ext cx="2304256" cy="3452312"/>
          </a:xfrm>
          <a:prstGeom prst="rect">
            <a:avLst/>
          </a:prstGeom>
          <a:noFill/>
        </p:spPr>
      </p:pic>
      <p:sp>
        <p:nvSpPr>
          <p:cNvPr id="5" name="TextBox 4"/>
          <p:cNvSpPr txBox="1"/>
          <p:nvPr/>
        </p:nvSpPr>
        <p:spPr>
          <a:xfrm>
            <a:off x="539552" y="2996952"/>
            <a:ext cx="5040560" cy="2554545"/>
          </a:xfrm>
          <a:prstGeom prst="rect">
            <a:avLst/>
          </a:prstGeom>
          <a:noFill/>
        </p:spPr>
        <p:txBody>
          <a:bodyPr wrap="square" rtlCol="0">
            <a:spAutoFit/>
          </a:bodyPr>
          <a:lstStyle/>
          <a:p>
            <a:r>
              <a:rPr lang="en-CA" sz="2000" u="sng" dirty="0" smtClean="0">
                <a:solidFill>
                  <a:srgbClr val="FF0000"/>
                </a:solidFill>
                <a:latin typeface="Postface" pitchFamily="50" charset="0"/>
              </a:rPr>
              <a:t>Challenge: </a:t>
            </a:r>
            <a:r>
              <a:rPr lang="en-CA" sz="2000" dirty="0" smtClean="0">
                <a:solidFill>
                  <a:srgbClr val="FF0000"/>
                </a:solidFill>
                <a:latin typeface="Postface" pitchFamily="50" charset="0"/>
              </a:rPr>
              <a:t>what is the marginal externalised cost of an extra tonne of emitted CO2?</a:t>
            </a:r>
          </a:p>
          <a:p>
            <a:endParaRPr lang="en-CA" sz="2000" dirty="0">
              <a:solidFill>
                <a:srgbClr val="FF0000"/>
              </a:solidFill>
              <a:latin typeface="Postface" pitchFamily="50" charset="0"/>
            </a:endParaRPr>
          </a:p>
          <a:p>
            <a:r>
              <a:rPr lang="en-CA" sz="2000" dirty="0" smtClean="0">
                <a:solidFill>
                  <a:srgbClr val="FF0000"/>
                </a:solidFill>
                <a:latin typeface="Postface" pitchFamily="50" charset="0"/>
              </a:rPr>
              <a:t>Does this cost take into account non-linear and unpredictable effects such as positive feedback loops caused by melting of arctic ice and thawing of methane-rich tundra?</a:t>
            </a:r>
            <a:endParaRPr lang="en-CA" sz="2000" dirty="0">
              <a:solidFill>
                <a:srgbClr val="FF0000"/>
              </a:solidFill>
              <a:latin typeface="Postface" pitchFamily="50" charset="0"/>
            </a:endParaRPr>
          </a:p>
        </p:txBody>
      </p:sp>
      <p:sp>
        <p:nvSpPr>
          <p:cNvPr id="7" name="Rectangle 6"/>
          <p:cNvSpPr/>
          <p:nvPr/>
        </p:nvSpPr>
        <p:spPr>
          <a:xfrm>
            <a:off x="6156176" y="3717032"/>
            <a:ext cx="535724" cy="923330"/>
          </a:xfrm>
          <a:prstGeom prst="rect">
            <a:avLst/>
          </a:prstGeom>
          <a:noFill/>
        </p:spPr>
        <p:txBody>
          <a:bodyPr wrap="none" lIns="91440" tIns="45720" rIns="91440" bIns="45720">
            <a:spAutoFit/>
          </a:bodyPr>
          <a:lstStyle/>
          <a:p>
            <a:pPr algn="ctr"/>
            <a:r>
              <a:rPr lang="en-CA" sz="5400" b="1" cap="none" spc="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a:t>
            </a:r>
            <a:endParaRPr lang="en-CA" sz="5400" b="1" cap="none" spc="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
        <p:nvSpPr>
          <p:cNvPr id="9" name="Rectangle 8"/>
          <p:cNvSpPr/>
          <p:nvPr/>
        </p:nvSpPr>
        <p:spPr>
          <a:xfrm>
            <a:off x="6516216" y="2996952"/>
            <a:ext cx="535724" cy="923330"/>
          </a:xfrm>
          <a:prstGeom prst="rect">
            <a:avLst/>
          </a:prstGeom>
          <a:noFill/>
        </p:spPr>
        <p:txBody>
          <a:bodyPr wrap="none" lIns="91440" tIns="45720" rIns="91440" bIns="45720">
            <a:spAutoFit/>
          </a:bodyPr>
          <a:lstStyle/>
          <a:p>
            <a:pPr algn="ctr"/>
            <a:r>
              <a:rPr lang="en-CA" sz="5400" b="1" cap="none" spc="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a:t>
            </a:r>
            <a:endParaRPr lang="en-CA" sz="5400" b="1" cap="none" spc="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Private and Public Goods</a:t>
            </a:r>
            <a:endParaRPr lang="en-US" dirty="0"/>
          </a:p>
        </p:txBody>
      </p:sp>
      <p:pic>
        <p:nvPicPr>
          <p:cNvPr id="9218" name="Picture 2"/>
          <p:cNvPicPr>
            <a:picLocks noChangeAspect="1" noChangeArrowheads="1"/>
          </p:cNvPicPr>
          <p:nvPr/>
        </p:nvPicPr>
        <p:blipFill>
          <a:blip r:embed="rId2" cstate="print"/>
          <a:srcRect/>
          <a:stretch>
            <a:fillRect/>
          </a:stretch>
        </p:blipFill>
        <p:spPr bwMode="auto">
          <a:xfrm>
            <a:off x="1259632" y="1340768"/>
            <a:ext cx="6552728" cy="4536503"/>
          </a:xfrm>
          <a:prstGeom prst="rect">
            <a:avLst/>
          </a:prstGeom>
          <a:noFill/>
          <a:ln w="9525">
            <a:no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Free Riding</a:t>
            </a:r>
            <a:endParaRPr lang="en-US" dirty="0"/>
          </a:p>
        </p:txBody>
      </p:sp>
      <p:pic>
        <p:nvPicPr>
          <p:cNvPr id="12290" name="Picture 2"/>
          <p:cNvPicPr>
            <a:picLocks noChangeAspect="1" noChangeArrowheads="1"/>
          </p:cNvPicPr>
          <p:nvPr/>
        </p:nvPicPr>
        <p:blipFill>
          <a:blip r:embed="rId2" cstate="print"/>
          <a:srcRect/>
          <a:stretch>
            <a:fillRect/>
          </a:stretch>
        </p:blipFill>
        <p:spPr bwMode="auto">
          <a:xfrm>
            <a:off x="1979712" y="1556792"/>
            <a:ext cx="5184575" cy="4176464"/>
          </a:xfrm>
          <a:prstGeom prst="rect">
            <a:avLst/>
          </a:prstGeom>
          <a:noFill/>
          <a:ln w="9525">
            <a:noFill/>
            <a:miter lim="800000"/>
            <a:headEnd/>
            <a:tailEnd/>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Free Riding (cont.)</a:t>
            </a:r>
            <a:endParaRPr lang="en-US" dirty="0"/>
          </a:p>
        </p:txBody>
      </p:sp>
      <p:pic>
        <p:nvPicPr>
          <p:cNvPr id="10242" name="Picture 2"/>
          <p:cNvPicPr>
            <a:picLocks noChangeAspect="1" noChangeArrowheads="1"/>
          </p:cNvPicPr>
          <p:nvPr/>
        </p:nvPicPr>
        <p:blipFill>
          <a:blip r:embed="rId2" cstate="print"/>
          <a:srcRect/>
          <a:stretch>
            <a:fillRect/>
          </a:stretch>
        </p:blipFill>
        <p:spPr bwMode="auto">
          <a:xfrm>
            <a:off x="1259632" y="1556792"/>
            <a:ext cx="6624736" cy="4248472"/>
          </a:xfrm>
          <a:prstGeom prst="rect">
            <a:avLst/>
          </a:prstGeom>
          <a:noFill/>
          <a:ln w="9525">
            <a:noFill/>
            <a:miter lim="800000"/>
            <a:headEnd/>
            <a:tailEnd/>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Fundamental flaws in mainstream economic theory</a:t>
            </a:r>
            <a:endParaRPr lang="en-CA" dirty="0"/>
          </a:p>
        </p:txBody>
      </p:sp>
      <p:pic>
        <p:nvPicPr>
          <p:cNvPr id="17411" name="Picture 3"/>
          <p:cNvPicPr>
            <a:picLocks noChangeAspect="1" noChangeArrowheads="1"/>
          </p:cNvPicPr>
          <p:nvPr/>
        </p:nvPicPr>
        <p:blipFill>
          <a:blip r:embed="rId2" cstate="print"/>
          <a:srcRect/>
          <a:stretch>
            <a:fillRect/>
          </a:stretch>
        </p:blipFill>
        <p:spPr bwMode="auto">
          <a:xfrm>
            <a:off x="2915816" y="3212976"/>
            <a:ext cx="3232220" cy="2959249"/>
          </a:xfrm>
          <a:prstGeom prst="rect">
            <a:avLst/>
          </a:prstGeom>
          <a:noFill/>
          <a:ln w="9525">
            <a:noFill/>
            <a:miter lim="800000"/>
            <a:headEnd/>
            <a:tailEnd/>
          </a:ln>
        </p:spPr>
      </p:pic>
      <p:sp>
        <p:nvSpPr>
          <p:cNvPr id="5" name="TextBox 4"/>
          <p:cNvSpPr txBox="1"/>
          <p:nvPr/>
        </p:nvSpPr>
        <p:spPr>
          <a:xfrm>
            <a:off x="2915816" y="6165304"/>
            <a:ext cx="3600400" cy="369332"/>
          </a:xfrm>
          <a:prstGeom prst="rect">
            <a:avLst/>
          </a:prstGeom>
          <a:noFill/>
        </p:spPr>
        <p:txBody>
          <a:bodyPr wrap="square" rtlCol="0">
            <a:spAutoFit/>
          </a:bodyPr>
          <a:lstStyle/>
          <a:p>
            <a:r>
              <a:rPr lang="en-CA" dirty="0" smtClean="0"/>
              <a:t>MAINSTREAM ECONOMIC THEORY</a:t>
            </a:r>
            <a:endParaRPr lang="en-CA" dirty="0"/>
          </a:p>
        </p:txBody>
      </p:sp>
      <p:sp>
        <p:nvSpPr>
          <p:cNvPr id="6" name="TextBox 5"/>
          <p:cNvSpPr txBox="1"/>
          <p:nvPr/>
        </p:nvSpPr>
        <p:spPr>
          <a:xfrm rot="1710846">
            <a:off x="290141" y="3547283"/>
            <a:ext cx="3312368" cy="400110"/>
          </a:xfrm>
          <a:prstGeom prst="rect">
            <a:avLst/>
          </a:prstGeom>
          <a:noFill/>
        </p:spPr>
        <p:txBody>
          <a:bodyPr wrap="square" rtlCol="0">
            <a:spAutoFit/>
          </a:bodyPr>
          <a:lstStyle/>
          <a:p>
            <a:r>
              <a:rPr lang="en-CA" sz="2000" dirty="0" smtClean="0"/>
              <a:t>Ignores finite biosphere</a:t>
            </a:r>
            <a:endParaRPr lang="en-CA" sz="2000" dirty="0"/>
          </a:p>
        </p:txBody>
      </p:sp>
      <p:sp>
        <p:nvSpPr>
          <p:cNvPr id="7" name="TextBox 6"/>
          <p:cNvSpPr txBox="1"/>
          <p:nvPr/>
        </p:nvSpPr>
        <p:spPr>
          <a:xfrm rot="19668417">
            <a:off x="4811725" y="2345840"/>
            <a:ext cx="3888432" cy="400110"/>
          </a:xfrm>
          <a:prstGeom prst="rect">
            <a:avLst/>
          </a:prstGeom>
          <a:noFill/>
        </p:spPr>
        <p:txBody>
          <a:bodyPr wrap="square" rtlCol="0">
            <a:spAutoFit/>
          </a:bodyPr>
          <a:lstStyle/>
          <a:p>
            <a:r>
              <a:rPr lang="en-CA" sz="2000" dirty="0" smtClean="0"/>
              <a:t>Ignores laws of thermodynamics</a:t>
            </a:r>
            <a:endParaRPr lang="en-CA" sz="2000" dirty="0"/>
          </a:p>
        </p:txBody>
      </p:sp>
      <p:sp>
        <p:nvSpPr>
          <p:cNvPr id="8" name="TextBox 7"/>
          <p:cNvSpPr txBox="1"/>
          <p:nvPr/>
        </p:nvSpPr>
        <p:spPr>
          <a:xfrm rot="1638250">
            <a:off x="-57459" y="2447481"/>
            <a:ext cx="4608512" cy="400110"/>
          </a:xfrm>
          <a:prstGeom prst="rect">
            <a:avLst/>
          </a:prstGeom>
          <a:noFill/>
        </p:spPr>
        <p:txBody>
          <a:bodyPr wrap="square" rtlCol="0">
            <a:spAutoFit/>
          </a:bodyPr>
          <a:lstStyle/>
          <a:p>
            <a:r>
              <a:rPr lang="en-CA" sz="2000" dirty="0" smtClean="0"/>
              <a:t>Short-term focus on profit maximisation</a:t>
            </a:r>
            <a:endParaRPr lang="en-CA" sz="2000" dirty="0"/>
          </a:p>
        </p:txBody>
      </p:sp>
      <p:sp>
        <p:nvSpPr>
          <p:cNvPr id="9" name="TextBox 8"/>
          <p:cNvSpPr txBox="1"/>
          <p:nvPr/>
        </p:nvSpPr>
        <p:spPr>
          <a:xfrm rot="20253104">
            <a:off x="5783464" y="4666277"/>
            <a:ext cx="3591475" cy="646331"/>
          </a:xfrm>
          <a:prstGeom prst="rect">
            <a:avLst/>
          </a:prstGeom>
          <a:noFill/>
        </p:spPr>
        <p:txBody>
          <a:bodyPr wrap="square" rtlCol="0">
            <a:spAutoFit/>
          </a:bodyPr>
          <a:lstStyle/>
          <a:p>
            <a:r>
              <a:rPr lang="en-CA" dirty="0" smtClean="0"/>
              <a:t>Over-reliance on monetary indicators of well-being</a:t>
            </a:r>
            <a:endParaRPr lang="en-CA" dirty="0"/>
          </a:p>
        </p:txBody>
      </p:sp>
      <p:sp>
        <p:nvSpPr>
          <p:cNvPr id="10" name="TextBox 9"/>
          <p:cNvSpPr txBox="1"/>
          <p:nvPr/>
        </p:nvSpPr>
        <p:spPr>
          <a:xfrm rot="20178934">
            <a:off x="5656689" y="3262422"/>
            <a:ext cx="3556737" cy="400110"/>
          </a:xfrm>
          <a:prstGeom prst="rect">
            <a:avLst/>
          </a:prstGeom>
          <a:noFill/>
        </p:spPr>
        <p:txBody>
          <a:bodyPr wrap="square" rtlCol="0">
            <a:spAutoFit/>
          </a:bodyPr>
          <a:lstStyle/>
          <a:p>
            <a:r>
              <a:rPr lang="en-CA" sz="2000" dirty="0" smtClean="0"/>
              <a:t>Oversimplifies complex systems</a:t>
            </a:r>
            <a:endParaRPr lang="en-CA" sz="2000" dirty="0"/>
          </a:p>
        </p:txBody>
      </p:sp>
      <p:sp>
        <p:nvSpPr>
          <p:cNvPr id="11" name="TextBox 10"/>
          <p:cNvSpPr txBox="1"/>
          <p:nvPr/>
        </p:nvSpPr>
        <p:spPr>
          <a:xfrm rot="1633900">
            <a:off x="-75595" y="4819840"/>
            <a:ext cx="4032448" cy="646331"/>
          </a:xfrm>
          <a:prstGeom prst="rect">
            <a:avLst/>
          </a:prstGeom>
          <a:noFill/>
        </p:spPr>
        <p:txBody>
          <a:bodyPr wrap="square" rtlCol="0">
            <a:spAutoFit/>
          </a:bodyPr>
          <a:lstStyle/>
          <a:p>
            <a:r>
              <a:rPr lang="en-CA" dirty="0" smtClean="0"/>
              <a:t>Prioritises efficient allocation over optimal scale and just distribution.</a:t>
            </a:r>
            <a:endParaRPr lang="en-C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P spid="1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Ecological Economics: a holistic approach</a:t>
            </a:r>
            <a:endParaRPr lang="en-CA" dirty="0"/>
          </a:p>
        </p:txBody>
      </p:sp>
      <p:grpSp>
        <p:nvGrpSpPr>
          <p:cNvPr id="3" name="Group 3"/>
          <p:cNvGrpSpPr/>
          <p:nvPr/>
        </p:nvGrpSpPr>
        <p:grpSpPr>
          <a:xfrm>
            <a:off x="3131840" y="4077072"/>
            <a:ext cx="3312368" cy="2071337"/>
            <a:chOff x="611156" y="1708135"/>
            <a:chExt cx="9001188" cy="5572164"/>
          </a:xfrm>
        </p:grpSpPr>
        <p:sp>
          <p:nvSpPr>
            <p:cNvPr id="5" name="Oval 4"/>
            <p:cNvSpPr/>
            <p:nvPr/>
          </p:nvSpPr>
          <p:spPr>
            <a:xfrm>
              <a:off x="611156" y="1708135"/>
              <a:ext cx="9001188" cy="5572164"/>
            </a:xfrm>
            <a:prstGeom prst="ellipse">
              <a:avLst/>
            </a:prstGeom>
            <a:solidFill>
              <a:srgbClr val="18A818"/>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4"/>
            <p:cNvSpPr>
              <a:spLocks noChangeArrowheads="1"/>
            </p:cNvSpPr>
            <p:nvPr/>
          </p:nvSpPr>
          <p:spPr bwMode="auto">
            <a:xfrm>
              <a:off x="4825998" y="2851143"/>
              <a:ext cx="2700338" cy="3419475"/>
            </a:xfrm>
            <a:prstGeom prst="ellipse">
              <a:avLst/>
            </a:prstGeom>
            <a:gradFill rotWithShape="0">
              <a:gsLst>
                <a:gs pos="0">
                  <a:srgbClr val="95B3D7"/>
                </a:gs>
                <a:gs pos="50000">
                  <a:srgbClr val="4F81BD"/>
                </a:gs>
                <a:gs pos="100000">
                  <a:srgbClr val="95B3D7"/>
                </a:gs>
              </a:gsLst>
              <a:lin ang="5400000" scaled="1"/>
            </a:gradFill>
            <a:ln w="12600">
              <a:solidFill>
                <a:srgbClr val="4F81BD"/>
              </a:solidFill>
              <a:miter lim="800000"/>
              <a:headEnd/>
              <a:tailEnd/>
            </a:ln>
            <a:effectLst>
              <a:outerShdw dist="25631" dir="3633274" algn="ctr" rotWithShape="0">
                <a:srgbClr val="243F60"/>
              </a:outerShdw>
            </a:effectLst>
          </p:spPr>
          <p:txBody>
            <a:bodyPr wrap="none" lIns="91430" tIns="45716" rIns="91430" bIns="45716" anchor="ctr"/>
            <a:lstStyle/>
            <a:p>
              <a:pPr>
                <a:defRPr/>
              </a:pPr>
              <a:endParaRPr lang="en-US"/>
            </a:p>
          </p:txBody>
        </p:sp>
        <p:sp>
          <p:nvSpPr>
            <p:cNvPr id="7" name="Oval 3"/>
            <p:cNvSpPr>
              <a:spLocks noChangeArrowheads="1"/>
            </p:cNvSpPr>
            <p:nvPr/>
          </p:nvSpPr>
          <p:spPr bwMode="auto">
            <a:xfrm>
              <a:off x="2611420" y="2922581"/>
              <a:ext cx="2519363" cy="3240087"/>
            </a:xfrm>
            <a:prstGeom prst="ellipse">
              <a:avLst/>
            </a:prstGeom>
            <a:solidFill>
              <a:srgbClr val="F975BA"/>
            </a:solidFill>
            <a:ln w="12600">
              <a:solidFill>
                <a:srgbClr val="D99594"/>
              </a:solidFill>
              <a:miter lim="800000"/>
              <a:headEnd/>
              <a:tailEnd/>
            </a:ln>
            <a:effectLst>
              <a:outerShdw dist="25631" dir="3633274" algn="ctr" rotWithShape="0">
                <a:srgbClr val="622423">
                  <a:alpha val="50027"/>
                </a:srgbClr>
              </a:outerShdw>
            </a:effectLst>
          </p:spPr>
          <p:txBody>
            <a:bodyPr wrap="none" lIns="91430" tIns="45716" rIns="91430" bIns="45716" anchor="ctr"/>
            <a:lstStyle/>
            <a:p>
              <a:pPr>
                <a:defRPr/>
              </a:pPr>
              <a:endParaRPr lang="en-US"/>
            </a:p>
          </p:txBody>
        </p:sp>
      </p:grpSp>
      <p:sp>
        <p:nvSpPr>
          <p:cNvPr id="8" name="TextBox 7"/>
          <p:cNvSpPr txBox="1"/>
          <p:nvPr/>
        </p:nvSpPr>
        <p:spPr>
          <a:xfrm>
            <a:off x="3059832" y="6165304"/>
            <a:ext cx="3744416" cy="369332"/>
          </a:xfrm>
          <a:prstGeom prst="rect">
            <a:avLst/>
          </a:prstGeom>
          <a:noFill/>
        </p:spPr>
        <p:txBody>
          <a:bodyPr wrap="square" rtlCol="0">
            <a:spAutoFit/>
          </a:bodyPr>
          <a:lstStyle/>
          <a:p>
            <a:r>
              <a:rPr lang="en-CA" dirty="0" smtClean="0"/>
              <a:t>ECOLOGICAL ECONOMIC APPROACH</a:t>
            </a:r>
            <a:endParaRPr lang="en-CA" dirty="0"/>
          </a:p>
        </p:txBody>
      </p:sp>
      <p:sp>
        <p:nvSpPr>
          <p:cNvPr id="9" name="TextBox 8"/>
          <p:cNvSpPr txBox="1"/>
          <p:nvPr/>
        </p:nvSpPr>
        <p:spPr>
          <a:xfrm rot="1535641">
            <a:off x="182493" y="3431741"/>
            <a:ext cx="3218932" cy="646331"/>
          </a:xfrm>
          <a:prstGeom prst="rect">
            <a:avLst/>
          </a:prstGeom>
          <a:noFill/>
        </p:spPr>
        <p:txBody>
          <a:bodyPr wrap="square" rtlCol="0">
            <a:spAutoFit/>
          </a:bodyPr>
          <a:lstStyle/>
          <a:p>
            <a:r>
              <a:rPr lang="en-CA" dirty="0" smtClean="0"/>
              <a:t>Biosphere is finite: economy cannot outgrow it</a:t>
            </a:r>
            <a:endParaRPr lang="en-CA" dirty="0"/>
          </a:p>
        </p:txBody>
      </p:sp>
      <p:sp>
        <p:nvSpPr>
          <p:cNvPr id="10" name="TextBox 9"/>
          <p:cNvSpPr txBox="1"/>
          <p:nvPr/>
        </p:nvSpPr>
        <p:spPr>
          <a:xfrm rot="1801142">
            <a:off x="91172" y="2743170"/>
            <a:ext cx="4841806" cy="369332"/>
          </a:xfrm>
          <a:prstGeom prst="rect">
            <a:avLst/>
          </a:prstGeom>
          <a:noFill/>
        </p:spPr>
        <p:txBody>
          <a:bodyPr wrap="square" rtlCol="0">
            <a:spAutoFit/>
          </a:bodyPr>
          <a:lstStyle/>
          <a:p>
            <a:r>
              <a:rPr lang="en-CA" dirty="0" smtClean="0"/>
              <a:t>There is no such place as “away” on this planet</a:t>
            </a:r>
            <a:endParaRPr lang="en-CA" dirty="0"/>
          </a:p>
        </p:txBody>
      </p:sp>
      <p:sp>
        <p:nvSpPr>
          <p:cNvPr id="11" name="TextBox 10"/>
          <p:cNvSpPr txBox="1"/>
          <p:nvPr/>
        </p:nvSpPr>
        <p:spPr>
          <a:xfrm rot="1491690">
            <a:off x="-196485" y="4837836"/>
            <a:ext cx="4027344" cy="646331"/>
          </a:xfrm>
          <a:prstGeom prst="rect">
            <a:avLst/>
          </a:prstGeom>
          <a:noFill/>
        </p:spPr>
        <p:txBody>
          <a:bodyPr wrap="square" rtlCol="0">
            <a:spAutoFit/>
          </a:bodyPr>
          <a:lstStyle/>
          <a:p>
            <a:r>
              <a:rPr lang="en-CA" dirty="0" smtClean="0"/>
              <a:t>Optimal scale and just distribution more important than efficient allocation</a:t>
            </a:r>
            <a:endParaRPr lang="en-CA" dirty="0"/>
          </a:p>
        </p:txBody>
      </p:sp>
      <p:sp>
        <p:nvSpPr>
          <p:cNvPr id="12" name="TextBox 11"/>
          <p:cNvSpPr txBox="1"/>
          <p:nvPr/>
        </p:nvSpPr>
        <p:spPr>
          <a:xfrm rot="20039910">
            <a:off x="4860552" y="2303317"/>
            <a:ext cx="4211960" cy="646331"/>
          </a:xfrm>
          <a:prstGeom prst="rect">
            <a:avLst/>
          </a:prstGeom>
          <a:noFill/>
        </p:spPr>
        <p:txBody>
          <a:bodyPr wrap="square" rtlCol="0">
            <a:spAutoFit/>
          </a:bodyPr>
          <a:lstStyle/>
          <a:p>
            <a:r>
              <a:rPr lang="en-CA" dirty="0" smtClean="0"/>
              <a:t>Systems are complex and not always calculable</a:t>
            </a:r>
            <a:endParaRPr lang="en-CA" dirty="0"/>
          </a:p>
        </p:txBody>
      </p:sp>
      <p:sp>
        <p:nvSpPr>
          <p:cNvPr id="13" name="TextBox 12"/>
          <p:cNvSpPr txBox="1"/>
          <p:nvPr/>
        </p:nvSpPr>
        <p:spPr>
          <a:xfrm rot="20257020">
            <a:off x="5996879" y="4967968"/>
            <a:ext cx="3672408" cy="646331"/>
          </a:xfrm>
          <a:prstGeom prst="rect">
            <a:avLst/>
          </a:prstGeom>
          <a:noFill/>
        </p:spPr>
        <p:txBody>
          <a:bodyPr wrap="square" rtlCol="0">
            <a:spAutoFit/>
          </a:bodyPr>
          <a:lstStyle/>
          <a:p>
            <a:r>
              <a:rPr lang="en-CA" dirty="0" smtClean="0"/>
              <a:t>The economic system is subject to the laws of thermodynamics</a:t>
            </a:r>
            <a:endParaRPr lang="en-CA" dirty="0"/>
          </a:p>
        </p:txBody>
      </p:sp>
      <p:sp>
        <p:nvSpPr>
          <p:cNvPr id="14" name="TextBox 13"/>
          <p:cNvSpPr txBox="1"/>
          <p:nvPr/>
        </p:nvSpPr>
        <p:spPr>
          <a:xfrm rot="20467371">
            <a:off x="6085231" y="3470682"/>
            <a:ext cx="3035855" cy="646331"/>
          </a:xfrm>
          <a:prstGeom prst="rect">
            <a:avLst/>
          </a:prstGeom>
          <a:noFill/>
        </p:spPr>
        <p:txBody>
          <a:bodyPr wrap="square" rtlCol="0">
            <a:spAutoFit/>
          </a:bodyPr>
          <a:lstStyle/>
          <a:p>
            <a:r>
              <a:rPr lang="en-CA" dirty="0" smtClean="0"/>
              <a:t>Other species and future generations matter!</a:t>
            </a:r>
            <a:endParaRPr lang="en-C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3" grpId="0"/>
      <p:bldP spid="1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Solutions: Industrial Ecology</a:t>
            </a:r>
            <a:endParaRPr lang="en-CA" dirty="0"/>
          </a:p>
        </p:txBody>
      </p:sp>
      <p:pic>
        <p:nvPicPr>
          <p:cNvPr id="18436" name="Picture 4" descr="http://www.gpem.uq.edu.au/images/buttons/HalogImage.jpg"/>
          <p:cNvPicPr>
            <a:picLocks noChangeAspect="1" noChangeArrowheads="1"/>
          </p:cNvPicPr>
          <p:nvPr/>
        </p:nvPicPr>
        <p:blipFill>
          <a:blip r:embed="rId2" cstate="print"/>
          <a:srcRect/>
          <a:stretch>
            <a:fillRect/>
          </a:stretch>
        </p:blipFill>
        <p:spPr bwMode="auto">
          <a:xfrm>
            <a:off x="827584" y="1133363"/>
            <a:ext cx="7632848" cy="5724637"/>
          </a:xfrm>
          <a:prstGeom prst="rect">
            <a:avLst/>
          </a:prstGeo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Solutions: </a:t>
            </a:r>
            <a:r>
              <a:rPr lang="en-CA" dirty="0" err="1" smtClean="0"/>
              <a:t>Biomimicry</a:t>
            </a:r>
            <a:endParaRPr lang="en-CA" dirty="0"/>
          </a:p>
        </p:txBody>
      </p:sp>
      <p:pic>
        <p:nvPicPr>
          <p:cNvPr id="20482" name="Picture 2" descr="http://assets.inhabitat.com/wp-content/blogs.dir/1/files/2010/07/BiomimicryVeer.jpg"/>
          <p:cNvPicPr>
            <a:picLocks noChangeAspect="1" noChangeArrowheads="1"/>
          </p:cNvPicPr>
          <p:nvPr/>
        </p:nvPicPr>
        <p:blipFill>
          <a:blip r:embed="rId2" cstate="print">
            <a:lum bright="-1000"/>
          </a:blip>
          <a:srcRect/>
          <a:stretch>
            <a:fillRect/>
          </a:stretch>
        </p:blipFill>
        <p:spPr bwMode="auto">
          <a:xfrm>
            <a:off x="1691680" y="1484784"/>
            <a:ext cx="6081632" cy="4530080"/>
          </a:xfrm>
          <a:prstGeom prst="rect">
            <a:avLst/>
          </a:prstGeom>
          <a:no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http://hoklife.com/wp-content/uploads/2008/12/spiral-from-knowledgenet-small.jpg"/>
          <p:cNvPicPr>
            <a:picLocks noChangeAspect="1" noChangeArrowheads="1"/>
          </p:cNvPicPr>
          <p:nvPr/>
        </p:nvPicPr>
        <p:blipFill>
          <a:blip r:embed="rId2" cstate="print">
            <a:lum bright="53000"/>
          </a:blip>
          <a:srcRect/>
          <a:stretch>
            <a:fillRect/>
          </a:stretch>
        </p:blipFill>
        <p:spPr bwMode="auto">
          <a:xfrm>
            <a:off x="0" y="0"/>
            <a:ext cx="10287000" cy="6858000"/>
          </a:xfrm>
          <a:prstGeom prst="rect">
            <a:avLst/>
          </a:prstGeom>
          <a:noFill/>
        </p:spPr>
      </p:pic>
      <p:sp>
        <p:nvSpPr>
          <p:cNvPr id="2" name="Title 1"/>
          <p:cNvSpPr>
            <a:spLocks noGrp="1"/>
          </p:cNvSpPr>
          <p:nvPr>
            <p:ph type="title"/>
          </p:nvPr>
        </p:nvSpPr>
        <p:spPr/>
        <p:txBody>
          <a:bodyPr/>
          <a:lstStyle/>
          <a:p>
            <a:r>
              <a:rPr lang="en-CA" dirty="0" smtClean="0"/>
              <a:t>Some Principle of </a:t>
            </a:r>
            <a:r>
              <a:rPr lang="en-CA" dirty="0" err="1" smtClean="0"/>
              <a:t>Biomimicry</a:t>
            </a:r>
            <a:endParaRPr lang="en-CA" dirty="0"/>
          </a:p>
        </p:txBody>
      </p:sp>
      <p:sp>
        <p:nvSpPr>
          <p:cNvPr id="3" name="Content Placeholder 2"/>
          <p:cNvSpPr>
            <a:spLocks noGrp="1"/>
          </p:cNvSpPr>
          <p:nvPr>
            <p:ph idx="1"/>
          </p:nvPr>
        </p:nvSpPr>
        <p:spPr/>
        <p:txBody>
          <a:bodyPr>
            <a:normAutofit/>
          </a:bodyPr>
          <a:lstStyle/>
          <a:p>
            <a:r>
              <a:rPr lang="en-CA" b="1" dirty="0"/>
              <a:t>Waste = </a:t>
            </a:r>
            <a:r>
              <a:rPr lang="en-CA" b="1" dirty="0" smtClean="0"/>
              <a:t>Food</a:t>
            </a:r>
          </a:p>
          <a:p>
            <a:r>
              <a:rPr lang="en-CA" b="1" dirty="0" smtClean="0"/>
              <a:t>Self-assemble</a:t>
            </a:r>
            <a:r>
              <a:rPr lang="en-CA" b="1" dirty="0"/>
              <a:t>, from the ground </a:t>
            </a:r>
            <a:r>
              <a:rPr lang="en-CA" b="1" dirty="0" smtClean="0"/>
              <a:t>up</a:t>
            </a:r>
          </a:p>
          <a:p>
            <a:r>
              <a:rPr lang="en-CA" b="1" dirty="0" smtClean="0"/>
              <a:t>Evolve </a:t>
            </a:r>
            <a:r>
              <a:rPr lang="en-CA" b="1" dirty="0"/>
              <a:t>solutions, don't plan </a:t>
            </a:r>
            <a:r>
              <a:rPr lang="en-CA" b="1" dirty="0" smtClean="0"/>
              <a:t>them</a:t>
            </a:r>
          </a:p>
          <a:p>
            <a:r>
              <a:rPr lang="en-CA" b="1" dirty="0" smtClean="0"/>
              <a:t>Relentlessly </a:t>
            </a:r>
            <a:r>
              <a:rPr lang="en-CA" b="1" dirty="0"/>
              <a:t>adjust to the here &amp; </a:t>
            </a:r>
            <a:r>
              <a:rPr lang="en-CA" b="1" dirty="0" smtClean="0"/>
              <a:t>now</a:t>
            </a:r>
          </a:p>
          <a:p>
            <a:r>
              <a:rPr lang="en-CA" b="1" dirty="0" smtClean="0"/>
              <a:t>Cooperate </a:t>
            </a:r>
            <a:r>
              <a:rPr lang="en-CA" b="1" dirty="0"/>
              <a:t>AND compete, not just one or the </a:t>
            </a:r>
            <a:r>
              <a:rPr lang="en-CA" b="1" dirty="0" smtClean="0"/>
              <a:t>other</a:t>
            </a:r>
          </a:p>
          <a:p>
            <a:r>
              <a:rPr lang="en-CA" b="1" dirty="0" smtClean="0"/>
              <a:t>Diversify </a:t>
            </a:r>
            <a:r>
              <a:rPr lang="en-CA" b="1" dirty="0"/>
              <a:t>to fill every </a:t>
            </a:r>
            <a:r>
              <a:rPr lang="en-CA" b="1" dirty="0" smtClean="0"/>
              <a:t>niche</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http://labs.blogs.com/.a/6a00d8341caed853ef0134854d4af9970c-pi"/>
          <p:cNvPicPr>
            <a:picLocks noChangeAspect="1" noChangeArrowheads="1"/>
          </p:cNvPicPr>
          <p:nvPr/>
        </p:nvPicPr>
        <p:blipFill>
          <a:blip r:embed="rId2" cstate="print">
            <a:lum bright="22000"/>
          </a:blip>
          <a:srcRect/>
          <a:stretch>
            <a:fillRect/>
          </a:stretch>
        </p:blipFill>
        <p:spPr bwMode="auto">
          <a:xfrm>
            <a:off x="-1" y="1"/>
            <a:ext cx="9596519" cy="6858000"/>
          </a:xfrm>
          <a:prstGeom prst="rect">
            <a:avLst/>
          </a:prstGeom>
          <a:noFill/>
        </p:spPr>
      </p:pic>
      <p:sp>
        <p:nvSpPr>
          <p:cNvPr id="2" name="Title 1"/>
          <p:cNvSpPr>
            <a:spLocks noGrp="1"/>
          </p:cNvSpPr>
          <p:nvPr>
            <p:ph type="title"/>
          </p:nvPr>
        </p:nvSpPr>
        <p:spPr/>
        <p:txBody>
          <a:bodyPr/>
          <a:lstStyle/>
          <a:p>
            <a:r>
              <a:rPr lang="en-CA" dirty="0" err="1" smtClean="0"/>
              <a:t>Biomimicry</a:t>
            </a:r>
            <a:r>
              <a:rPr lang="en-CA" dirty="0" smtClean="0"/>
              <a:t> principles continued</a:t>
            </a:r>
            <a:endParaRPr lang="en-CA" dirty="0"/>
          </a:p>
        </p:txBody>
      </p:sp>
      <p:sp>
        <p:nvSpPr>
          <p:cNvPr id="3" name="Content Placeholder 2"/>
          <p:cNvSpPr>
            <a:spLocks noGrp="1"/>
          </p:cNvSpPr>
          <p:nvPr>
            <p:ph idx="1"/>
          </p:nvPr>
        </p:nvSpPr>
        <p:spPr/>
        <p:txBody>
          <a:bodyPr/>
          <a:lstStyle/>
          <a:p>
            <a:r>
              <a:rPr lang="en-CA" b="1" dirty="0" smtClean="0"/>
              <a:t>Gather energy &amp; materials efficiently</a:t>
            </a:r>
          </a:p>
          <a:p>
            <a:r>
              <a:rPr lang="en-CA" b="1" dirty="0" smtClean="0"/>
              <a:t>Optimize the system rather than maximizing components</a:t>
            </a:r>
          </a:p>
          <a:p>
            <a:r>
              <a:rPr lang="en-CA" b="1" dirty="0" smtClean="0"/>
              <a:t>The whole is greater than the sum of its parts--design for swarm</a:t>
            </a:r>
          </a:p>
          <a:p>
            <a:r>
              <a:rPr lang="en-CA" b="1" dirty="0" smtClean="0"/>
              <a:t>Use minimal energy &amp; materials</a:t>
            </a:r>
          </a:p>
          <a:p>
            <a:r>
              <a:rPr lang="en-CA" b="1" dirty="0" smtClean="0"/>
              <a:t>“</a:t>
            </a:r>
            <a:r>
              <a:rPr lang="en-CA" b="1" dirty="0" err="1" smtClean="0"/>
              <a:t>Dont</a:t>
            </a:r>
            <a:r>
              <a:rPr lang="en-CA" b="1" dirty="0" smtClean="0"/>
              <a:t> foul your nest”</a:t>
            </a:r>
          </a:p>
          <a:p>
            <a:r>
              <a:rPr lang="en-CA" b="1" dirty="0" smtClean="0"/>
              <a:t>Organize </a:t>
            </a:r>
            <a:r>
              <a:rPr lang="en-CA" b="1" dirty="0" err="1" smtClean="0"/>
              <a:t>fractally</a:t>
            </a:r>
            <a:endParaRPr lang="en-CA" dirty="0" smtClean="0"/>
          </a:p>
          <a:p>
            <a:endParaRPr lang="en-CA"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4664"/>
            <a:ext cx="8229600" cy="1143000"/>
          </a:xfrm>
        </p:spPr>
        <p:txBody>
          <a:bodyPr/>
          <a:lstStyle/>
          <a:p>
            <a:r>
              <a:rPr lang="en-CA" dirty="0" smtClean="0"/>
              <a:t>Perfect Competition</a:t>
            </a:r>
            <a:endParaRPr lang="en-CA" dirty="0"/>
          </a:p>
        </p:txBody>
      </p:sp>
      <p:pic>
        <p:nvPicPr>
          <p:cNvPr id="16388" name="Picture 4" descr="http://tutor2u.net/economics/revision-notes/a2micro-perfetcompetition1.jpg"/>
          <p:cNvPicPr>
            <a:picLocks noChangeAspect="1" noChangeArrowheads="1"/>
          </p:cNvPicPr>
          <p:nvPr/>
        </p:nvPicPr>
        <p:blipFill>
          <a:blip r:embed="rId2" cstate="print"/>
          <a:srcRect/>
          <a:stretch>
            <a:fillRect/>
          </a:stretch>
        </p:blipFill>
        <p:spPr bwMode="auto">
          <a:xfrm>
            <a:off x="539552" y="1556792"/>
            <a:ext cx="8177146" cy="4665712"/>
          </a:xfrm>
          <a:prstGeom prst="rect">
            <a:avLst/>
          </a:prstGeom>
          <a:noFill/>
        </p:spPr>
      </p:pic>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Solutions: Industrial Ecology</a:t>
            </a:r>
            <a:endParaRPr lang="en-CA" dirty="0"/>
          </a:p>
        </p:txBody>
      </p:sp>
      <p:pic>
        <p:nvPicPr>
          <p:cNvPr id="18436" name="Picture 4" descr="http://www.gpem.uq.edu.au/images/buttons/HalogImage.jpg"/>
          <p:cNvPicPr>
            <a:picLocks noChangeAspect="1" noChangeArrowheads="1"/>
          </p:cNvPicPr>
          <p:nvPr/>
        </p:nvPicPr>
        <p:blipFill>
          <a:blip r:embed="rId2" cstate="print"/>
          <a:srcRect/>
          <a:stretch>
            <a:fillRect/>
          </a:stretch>
        </p:blipFill>
        <p:spPr bwMode="auto">
          <a:xfrm>
            <a:off x="827584" y="1133363"/>
            <a:ext cx="7632848" cy="5724637"/>
          </a:xfrm>
          <a:prstGeom prst="rect">
            <a:avLst/>
          </a:prstGeom>
          <a:noFill/>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Solutions: </a:t>
            </a:r>
            <a:r>
              <a:rPr lang="en-CA" dirty="0" err="1" smtClean="0"/>
              <a:t>Biomimicry</a:t>
            </a:r>
            <a:endParaRPr lang="en-CA" dirty="0"/>
          </a:p>
        </p:txBody>
      </p:sp>
      <p:pic>
        <p:nvPicPr>
          <p:cNvPr id="20482" name="Picture 2" descr="http://assets.inhabitat.com/wp-content/blogs.dir/1/files/2010/07/BiomimicryVeer.jpg"/>
          <p:cNvPicPr>
            <a:picLocks noChangeAspect="1" noChangeArrowheads="1"/>
          </p:cNvPicPr>
          <p:nvPr/>
        </p:nvPicPr>
        <p:blipFill>
          <a:blip r:embed="rId2" cstate="print">
            <a:lum bright="-1000"/>
          </a:blip>
          <a:srcRect/>
          <a:stretch>
            <a:fillRect/>
          </a:stretch>
        </p:blipFill>
        <p:spPr bwMode="auto">
          <a:xfrm>
            <a:off x="1691680" y="1484784"/>
            <a:ext cx="6081632" cy="4530080"/>
          </a:xfrm>
          <a:prstGeom prst="rect">
            <a:avLst/>
          </a:prstGeom>
          <a:noFill/>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http://hoklife.com/wp-content/uploads/2008/12/spiral-from-knowledgenet-small.jpg"/>
          <p:cNvPicPr>
            <a:picLocks noChangeAspect="1" noChangeArrowheads="1"/>
          </p:cNvPicPr>
          <p:nvPr/>
        </p:nvPicPr>
        <p:blipFill>
          <a:blip r:embed="rId2" cstate="print">
            <a:lum bright="53000"/>
          </a:blip>
          <a:srcRect/>
          <a:stretch>
            <a:fillRect/>
          </a:stretch>
        </p:blipFill>
        <p:spPr bwMode="auto">
          <a:xfrm>
            <a:off x="0" y="0"/>
            <a:ext cx="10287000" cy="6858000"/>
          </a:xfrm>
          <a:prstGeom prst="rect">
            <a:avLst/>
          </a:prstGeom>
          <a:noFill/>
        </p:spPr>
      </p:pic>
      <p:sp>
        <p:nvSpPr>
          <p:cNvPr id="2" name="Title 1"/>
          <p:cNvSpPr>
            <a:spLocks noGrp="1"/>
          </p:cNvSpPr>
          <p:nvPr>
            <p:ph type="title"/>
          </p:nvPr>
        </p:nvSpPr>
        <p:spPr/>
        <p:txBody>
          <a:bodyPr/>
          <a:lstStyle/>
          <a:p>
            <a:r>
              <a:rPr lang="en-CA" dirty="0" smtClean="0"/>
              <a:t>Some Principle of </a:t>
            </a:r>
            <a:r>
              <a:rPr lang="en-CA" dirty="0" err="1" smtClean="0"/>
              <a:t>Biomimicry</a:t>
            </a:r>
            <a:endParaRPr lang="en-CA" dirty="0"/>
          </a:p>
        </p:txBody>
      </p:sp>
      <p:sp>
        <p:nvSpPr>
          <p:cNvPr id="3" name="Content Placeholder 2"/>
          <p:cNvSpPr>
            <a:spLocks noGrp="1"/>
          </p:cNvSpPr>
          <p:nvPr>
            <p:ph idx="1"/>
          </p:nvPr>
        </p:nvSpPr>
        <p:spPr/>
        <p:txBody>
          <a:bodyPr>
            <a:normAutofit/>
          </a:bodyPr>
          <a:lstStyle/>
          <a:p>
            <a:r>
              <a:rPr lang="en-CA" b="1" dirty="0"/>
              <a:t>Waste = </a:t>
            </a:r>
            <a:r>
              <a:rPr lang="en-CA" b="1" dirty="0" smtClean="0"/>
              <a:t>Food</a:t>
            </a:r>
          </a:p>
          <a:p>
            <a:r>
              <a:rPr lang="en-CA" b="1" dirty="0" smtClean="0"/>
              <a:t>Self-assemble</a:t>
            </a:r>
            <a:r>
              <a:rPr lang="en-CA" b="1" dirty="0"/>
              <a:t>, from the ground </a:t>
            </a:r>
            <a:r>
              <a:rPr lang="en-CA" b="1" dirty="0" smtClean="0"/>
              <a:t>up</a:t>
            </a:r>
          </a:p>
          <a:p>
            <a:r>
              <a:rPr lang="en-CA" b="1" dirty="0" smtClean="0"/>
              <a:t>Evolve </a:t>
            </a:r>
            <a:r>
              <a:rPr lang="en-CA" b="1" dirty="0"/>
              <a:t>solutions, don't plan </a:t>
            </a:r>
            <a:r>
              <a:rPr lang="en-CA" b="1" dirty="0" smtClean="0"/>
              <a:t>them</a:t>
            </a:r>
          </a:p>
          <a:p>
            <a:r>
              <a:rPr lang="en-CA" b="1" dirty="0" smtClean="0"/>
              <a:t>Relentlessly </a:t>
            </a:r>
            <a:r>
              <a:rPr lang="en-CA" b="1" dirty="0"/>
              <a:t>adjust to the here &amp; </a:t>
            </a:r>
            <a:r>
              <a:rPr lang="en-CA" b="1" dirty="0" smtClean="0"/>
              <a:t>now</a:t>
            </a:r>
          </a:p>
          <a:p>
            <a:r>
              <a:rPr lang="en-CA" b="1" dirty="0" smtClean="0"/>
              <a:t>Cooperate </a:t>
            </a:r>
            <a:r>
              <a:rPr lang="en-CA" b="1" dirty="0"/>
              <a:t>AND compete, not just one or the </a:t>
            </a:r>
            <a:r>
              <a:rPr lang="en-CA" b="1" dirty="0" smtClean="0"/>
              <a:t>other</a:t>
            </a:r>
          </a:p>
          <a:p>
            <a:r>
              <a:rPr lang="en-CA" b="1" dirty="0" smtClean="0"/>
              <a:t>Diversify </a:t>
            </a:r>
            <a:r>
              <a:rPr lang="en-CA" b="1" dirty="0"/>
              <a:t>to fill every </a:t>
            </a:r>
            <a:r>
              <a:rPr lang="en-CA" b="1" dirty="0" smtClean="0"/>
              <a:t>niche</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http://labs.blogs.com/.a/6a00d8341caed853ef0134854d4af9970c-pi"/>
          <p:cNvPicPr>
            <a:picLocks noChangeAspect="1" noChangeArrowheads="1"/>
          </p:cNvPicPr>
          <p:nvPr/>
        </p:nvPicPr>
        <p:blipFill>
          <a:blip r:embed="rId2" cstate="print">
            <a:lum bright="22000"/>
          </a:blip>
          <a:srcRect/>
          <a:stretch>
            <a:fillRect/>
          </a:stretch>
        </p:blipFill>
        <p:spPr bwMode="auto">
          <a:xfrm>
            <a:off x="-1" y="1"/>
            <a:ext cx="9596519" cy="6858000"/>
          </a:xfrm>
          <a:prstGeom prst="rect">
            <a:avLst/>
          </a:prstGeom>
          <a:noFill/>
        </p:spPr>
      </p:pic>
      <p:sp>
        <p:nvSpPr>
          <p:cNvPr id="2" name="Title 1"/>
          <p:cNvSpPr>
            <a:spLocks noGrp="1"/>
          </p:cNvSpPr>
          <p:nvPr>
            <p:ph type="title"/>
          </p:nvPr>
        </p:nvSpPr>
        <p:spPr/>
        <p:txBody>
          <a:bodyPr/>
          <a:lstStyle/>
          <a:p>
            <a:r>
              <a:rPr lang="en-CA" dirty="0" err="1" smtClean="0"/>
              <a:t>Biomimicry</a:t>
            </a:r>
            <a:r>
              <a:rPr lang="en-CA" dirty="0" smtClean="0"/>
              <a:t> principles continued</a:t>
            </a:r>
            <a:endParaRPr lang="en-CA" dirty="0"/>
          </a:p>
        </p:txBody>
      </p:sp>
      <p:sp>
        <p:nvSpPr>
          <p:cNvPr id="3" name="Content Placeholder 2"/>
          <p:cNvSpPr>
            <a:spLocks noGrp="1"/>
          </p:cNvSpPr>
          <p:nvPr>
            <p:ph idx="1"/>
          </p:nvPr>
        </p:nvSpPr>
        <p:spPr/>
        <p:txBody>
          <a:bodyPr/>
          <a:lstStyle/>
          <a:p>
            <a:r>
              <a:rPr lang="en-CA" b="1" dirty="0" smtClean="0"/>
              <a:t>Gather energy &amp; materials efficiently</a:t>
            </a:r>
          </a:p>
          <a:p>
            <a:r>
              <a:rPr lang="en-CA" b="1" dirty="0" smtClean="0"/>
              <a:t>Optimize the system rather than maximizing components</a:t>
            </a:r>
          </a:p>
          <a:p>
            <a:r>
              <a:rPr lang="en-CA" b="1" dirty="0" smtClean="0"/>
              <a:t>The whole is greater than the sum of its parts--design for swarm</a:t>
            </a:r>
          </a:p>
          <a:p>
            <a:r>
              <a:rPr lang="en-CA" b="1" dirty="0" smtClean="0"/>
              <a:t>Use minimal energy &amp; materials</a:t>
            </a:r>
          </a:p>
          <a:p>
            <a:r>
              <a:rPr lang="en-CA" b="1" dirty="0" smtClean="0"/>
              <a:t>“</a:t>
            </a:r>
            <a:r>
              <a:rPr lang="en-CA" b="1" dirty="0" err="1" smtClean="0"/>
              <a:t>Dont</a:t>
            </a:r>
            <a:r>
              <a:rPr lang="en-CA" b="1" dirty="0" smtClean="0"/>
              <a:t> foul your nest”</a:t>
            </a:r>
          </a:p>
          <a:p>
            <a:r>
              <a:rPr lang="en-CA" b="1" dirty="0" smtClean="0"/>
              <a:t>Organize </a:t>
            </a:r>
            <a:r>
              <a:rPr lang="en-CA" b="1" dirty="0" err="1" smtClean="0"/>
              <a:t>fractally</a:t>
            </a:r>
            <a:endParaRPr lang="en-CA" dirty="0" smtClean="0"/>
          </a:p>
          <a:p>
            <a:endParaRPr lang="en-CA"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Solutions: Circular Economy</a:t>
            </a:r>
            <a:endParaRPr lang="en-CA" dirty="0"/>
          </a:p>
        </p:txBody>
      </p:sp>
      <p:pic>
        <p:nvPicPr>
          <p:cNvPr id="21506" name="Picture 2" descr="http://www.waste-management-world.com/content/dam/wmw/online-articles/2013/02/WRAP%20circular-economy-i-i_0.jpg"/>
          <p:cNvPicPr>
            <a:picLocks noChangeAspect="1" noChangeArrowheads="1"/>
          </p:cNvPicPr>
          <p:nvPr/>
        </p:nvPicPr>
        <p:blipFill>
          <a:blip r:embed="rId2" cstate="print"/>
          <a:srcRect/>
          <a:stretch>
            <a:fillRect/>
          </a:stretch>
        </p:blipFill>
        <p:spPr bwMode="auto">
          <a:xfrm>
            <a:off x="1547664" y="1628800"/>
            <a:ext cx="6048375" cy="434340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1043608" y="1484784"/>
            <a:ext cx="7200800" cy="4824536"/>
          </a:xfrm>
          <a:prstGeom prst="rect">
            <a:avLst/>
          </a:prstGeom>
          <a:noFill/>
          <a:ln w="9525">
            <a:noFill/>
            <a:miter lim="800000"/>
            <a:headEnd/>
            <a:tailEnd/>
          </a:ln>
        </p:spPr>
      </p:pic>
      <p:sp>
        <p:nvSpPr>
          <p:cNvPr id="6" name="Title 5"/>
          <p:cNvSpPr>
            <a:spLocks noGrp="1"/>
          </p:cNvSpPr>
          <p:nvPr>
            <p:ph type="title"/>
          </p:nvPr>
        </p:nvSpPr>
        <p:spPr/>
        <p:txBody>
          <a:bodyPr/>
          <a:lstStyle/>
          <a:p>
            <a:r>
              <a:rPr lang="en-CA" dirty="0" smtClean="0"/>
              <a:t>Pure Monopoly</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1259632" y="1484784"/>
            <a:ext cx="6336704" cy="4752528"/>
          </a:xfrm>
          <a:prstGeom prst="rect">
            <a:avLst/>
          </a:prstGeom>
          <a:noFill/>
          <a:ln w="9525">
            <a:noFill/>
            <a:miter lim="800000"/>
            <a:headEnd/>
            <a:tailEnd/>
          </a:ln>
        </p:spPr>
      </p:pic>
      <p:sp>
        <p:nvSpPr>
          <p:cNvPr id="6" name="Title 5"/>
          <p:cNvSpPr>
            <a:spLocks noGrp="1"/>
          </p:cNvSpPr>
          <p:nvPr>
            <p:ph type="title"/>
          </p:nvPr>
        </p:nvSpPr>
        <p:spPr/>
        <p:txBody>
          <a:bodyPr/>
          <a:lstStyle/>
          <a:p>
            <a:r>
              <a:rPr lang="en-CA" dirty="0" smtClean="0"/>
              <a:t>Inefficiency of Monopoly</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a:stretch>
            <a:fillRect/>
          </a:stretch>
        </p:blipFill>
        <p:spPr bwMode="auto">
          <a:xfrm>
            <a:off x="827584" y="1412776"/>
            <a:ext cx="7416824" cy="4680520"/>
          </a:xfrm>
          <a:prstGeom prst="rect">
            <a:avLst/>
          </a:prstGeom>
          <a:noFill/>
          <a:ln w="9525">
            <a:noFill/>
            <a:miter lim="800000"/>
            <a:headEnd/>
            <a:tailEnd/>
          </a:ln>
        </p:spPr>
      </p:pic>
      <p:sp>
        <p:nvSpPr>
          <p:cNvPr id="3" name="Title 2"/>
          <p:cNvSpPr>
            <a:spLocks noGrp="1"/>
          </p:cNvSpPr>
          <p:nvPr>
            <p:ph type="title"/>
          </p:nvPr>
        </p:nvSpPr>
        <p:spPr/>
        <p:txBody>
          <a:bodyPr>
            <a:normAutofit fontScale="90000"/>
          </a:bodyPr>
          <a:lstStyle/>
          <a:p>
            <a:r>
              <a:rPr lang="en-CA" dirty="0" smtClean="0"/>
              <a:t>Monopoly and Microeconomic Scale</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fontScale="90000"/>
          </a:bodyPr>
          <a:lstStyle/>
          <a:p>
            <a:r>
              <a:rPr lang="en-CA" dirty="0" smtClean="0"/>
              <a:t>Monopolistic Competition –</a:t>
            </a:r>
            <a:br>
              <a:rPr lang="en-CA" dirty="0" smtClean="0"/>
            </a:br>
            <a:r>
              <a:rPr lang="en-CA" dirty="0" smtClean="0"/>
              <a:t>Long Run Equilibrium</a:t>
            </a:r>
            <a:endParaRPr lang="en-US" dirty="0"/>
          </a:p>
        </p:txBody>
      </p:sp>
      <p:pic>
        <p:nvPicPr>
          <p:cNvPr id="4099" name="Picture 3"/>
          <p:cNvPicPr>
            <a:picLocks noChangeAspect="1" noChangeArrowheads="1"/>
          </p:cNvPicPr>
          <p:nvPr/>
        </p:nvPicPr>
        <p:blipFill>
          <a:blip r:embed="rId2" cstate="print"/>
          <a:srcRect/>
          <a:stretch>
            <a:fillRect/>
          </a:stretch>
        </p:blipFill>
        <p:spPr bwMode="auto">
          <a:xfrm>
            <a:off x="539552" y="1484785"/>
            <a:ext cx="8064896" cy="5040560"/>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Varian on Monopolistic Competition Chapter 25 page 478</a:t>
            </a:r>
            <a:endParaRPr lang="en-US" dirty="0"/>
          </a:p>
        </p:txBody>
      </p:sp>
      <p:sp>
        <p:nvSpPr>
          <p:cNvPr id="3" name="Rectangle 2"/>
          <p:cNvSpPr/>
          <p:nvPr/>
        </p:nvSpPr>
        <p:spPr>
          <a:xfrm>
            <a:off x="467544" y="1916832"/>
            <a:ext cx="8064896" cy="3139321"/>
          </a:xfrm>
          <a:prstGeom prst="rect">
            <a:avLst/>
          </a:prstGeom>
        </p:spPr>
        <p:txBody>
          <a:bodyPr wrap="square">
            <a:spAutoFit/>
          </a:bodyPr>
          <a:lstStyle/>
          <a:p>
            <a:pPr algn="ctr"/>
            <a:r>
              <a:rPr lang="en-CA" dirty="0" smtClean="0"/>
              <a:t>“Monopolistic </a:t>
            </a:r>
            <a:r>
              <a:rPr lang="en-CA" dirty="0"/>
              <a:t>competition is probably the most prevalent form of industry</a:t>
            </a:r>
          </a:p>
          <a:p>
            <a:pPr algn="ctr"/>
            <a:r>
              <a:rPr lang="en-CA" dirty="0"/>
              <a:t>structure. Unfortunately, it is also the most difficult form to analyze. The</a:t>
            </a:r>
          </a:p>
          <a:p>
            <a:pPr algn="ctr"/>
            <a:r>
              <a:rPr lang="en-CA" dirty="0"/>
              <a:t>extreme cases of pure monopoly and pure competition are much simpler</a:t>
            </a:r>
          </a:p>
          <a:p>
            <a:pPr algn="ctr"/>
            <a:r>
              <a:rPr lang="en-CA" dirty="0"/>
              <a:t>and can often be used as first approximations to more elaborate models of</a:t>
            </a:r>
          </a:p>
          <a:p>
            <a:pPr algn="ctr"/>
            <a:r>
              <a:rPr lang="en-CA" dirty="0"/>
              <a:t>monopolistic competition. In a detailed model of a monopolistically competitive</a:t>
            </a:r>
          </a:p>
          <a:p>
            <a:pPr algn="ctr"/>
            <a:r>
              <a:rPr lang="en-CA" dirty="0"/>
              <a:t>industry, much depends on the specific details of the products and</a:t>
            </a:r>
          </a:p>
          <a:p>
            <a:pPr algn="ctr"/>
            <a:r>
              <a:rPr lang="en-CA" dirty="0"/>
              <a:t>technology, as well as on the nature of the strategic choices available to</a:t>
            </a:r>
          </a:p>
          <a:p>
            <a:pPr algn="ctr"/>
            <a:r>
              <a:rPr lang="en-CA" dirty="0"/>
              <a:t>firms. It is unreasonable to model a monopolistically competitive industry</a:t>
            </a:r>
          </a:p>
          <a:p>
            <a:pPr algn="ctr"/>
            <a:r>
              <a:rPr lang="en-CA" dirty="0"/>
              <a:t>in the abstract, as we have done with the simpler cases of pure competition</a:t>
            </a:r>
          </a:p>
          <a:p>
            <a:pPr algn="ctr"/>
            <a:r>
              <a:rPr lang="en-CA" dirty="0"/>
              <a:t>and pure monopoly. Rather, the institutional details of the particular</a:t>
            </a:r>
          </a:p>
          <a:p>
            <a:pPr algn="ctr"/>
            <a:r>
              <a:rPr lang="en-CA" dirty="0"/>
              <a:t>industry under consideration must be examined</a:t>
            </a:r>
            <a:r>
              <a:rPr lang="en-CA" dirty="0" smtClean="0"/>
              <a:t>.”</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Varian on Oligopoly (Chapter 27)</a:t>
            </a:r>
            <a:endParaRPr lang="en-US" dirty="0"/>
          </a:p>
        </p:txBody>
      </p:sp>
      <p:sp>
        <p:nvSpPr>
          <p:cNvPr id="3" name="Content Placeholder 2"/>
          <p:cNvSpPr>
            <a:spLocks noGrp="1"/>
          </p:cNvSpPr>
          <p:nvPr>
            <p:ph idx="1"/>
          </p:nvPr>
        </p:nvSpPr>
        <p:spPr/>
        <p:txBody>
          <a:bodyPr>
            <a:normAutofit fontScale="92500" lnSpcReduction="10000"/>
          </a:bodyPr>
          <a:lstStyle/>
          <a:p>
            <a:r>
              <a:rPr lang="en-CA" dirty="0" smtClean="0"/>
              <a:t>Oligopoly is “competition amongst the few”</a:t>
            </a:r>
          </a:p>
          <a:p>
            <a:r>
              <a:rPr lang="en-CA" dirty="0" smtClean="0"/>
              <a:t>Oligopoly with  </a:t>
            </a:r>
            <a:r>
              <a:rPr lang="en-CA" i="1" dirty="0" smtClean="0"/>
              <a:t>n</a:t>
            </a:r>
            <a:r>
              <a:rPr lang="en-CA" dirty="0" smtClean="0"/>
              <a:t>  competitors  (n ≥ 2) </a:t>
            </a:r>
          </a:p>
          <a:p>
            <a:r>
              <a:rPr lang="en-CA" dirty="0" smtClean="0"/>
              <a:t>Monopolistic Competition can be thought of as a special case of Oligopoly, where  </a:t>
            </a:r>
            <a:r>
              <a:rPr lang="en-CA" i="1" dirty="0" smtClean="0"/>
              <a:t>n</a:t>
            </a:r>
            <a:r>
              <a:rPr lang="en-CA" dirty="0" smtClean="0"/>
              <a:t> is quite large, but not large enough for the </a:t>
            </a:r>
            <a:r>
              <a:rPr lang="en-CA" dirty="0" err="1" smtClean="0"/>
              <a:t>oligopolists</a:t>
            </a:r>
            <a:r>
              <a:rPr lang="en-CA" dirty="0" smtClean="0"/>
              <a:t> in question  to see themselves as individually insignificant commodity suppliers who can do not better than to “take prices” and to concentrate on managing costs and determining optimum output.  </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125</TotalTime>
  <Words>1234</Words>
  <Application>Microsoft Office PowerPoint</Application>
  <PresentationFormat>On-screen Show (4:3)</PresentationFormat>
  <Paragraphs>131</Paragraphs>
  <Slides>34</Slides>
  <Notes>1</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Office Theme</vt:lpstr>
      <vt:lpstr>Recall: Environmental vs. Ecological Economics</vt:lpstr>
      <vt:lpstr>Ecological Economics: a holistic approach</vt:lpstr>
      <vt:lpstr>Perfect Competition</vt:lpstr>
      <vt:lpstr>Pure Monopoly</vt:lpstr>
      <vt:lpstr>Inefficiency of Monopoly</vt:lpstr>
      <vt:lpstr>Monopoly and Microeconomic Scale</vt:lpstr>
      <vt:lpstr>Monopolistic Competition – Long Run Equilibrium</vt:lpstr>
      <vt:lpstr>Varian on Monopolistic Competition Chapter 25 page 478</vt:lpstr>
      <vt:lpstr>Varian on Oligopoly (Chapter 27)</vt:lpstr>
      <vt:lpstr>Collusion in Oligopoly</vt:lpstr>
      <vt:lpstr>Cournot Model (Nash Equilibrium)</vt:lpstr>
      <vt:lpstr>Cournot Oligopoly</vt:lpstr>
      <vt:lpstr>Bertrand Oligopoly</vt:lpstr>
      <vt:lpstr>Stackelberg Oligopoly –  Price Leadership</vt:lpstr>
      <vt:lpstr>Stackelberg Price Leadership Model</vt:lpstr>
      <vt:lpstr>Varian on Oligopoly  Chapter 27 page 519</vt:lpstr>
      <vt:lpstr>Private and Social Costs</vt:lpstr>
      <vt:lpstr>Coase theorem</vt:lpstr>
      <vt:lpstr>Coase theorem</vt:lpstr>
      <vt:lpstr>Pigouvian taxes: Polluter Pays</vt:lpstr>
      <vt:lpstr>Private and Public Goods</vt:lpstr>
      <vt:lpstr>Free Riding</vt:lpstr>
      <vt:lpstr>Free Riding (cont.)</vt:lpstr>
      <vt:lpstr>Fundamental flaws in mainstream economic theory</vt:lpstr>
      <vt:lpstr>Ecological Economics: a holistic approach</vt:lpstr>
      <vt:lpstr>Solutions: Industrial Ecology</vt:lpstr>
      <vt:lpstr>Solutions: Biomimicry</vt:lpstr>
      <vt:lpstr>Some Principle of Biomimicry</vt:lpstr>
      <vt:lpstr>Biomimicry principles continued</vt:lpstr>
      <vt:lpstr>Solutions: Industrial Ecology</vt:lpstr>
      <vt:lpstr>Solutions: Biomimicry</vt:lpstr>
      <vt:lpstr>Some Principle of Biomimicry</vt:lpstr>
      <vt:lpstr>Biomimicry principles continued</vt:lpstr>
      <vt:lpstr>Solutions: Circular Economy</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MB</dc:creator>
  <cp:lastModifiedBy>MB</cp:lastModifiedBy>
  <cp:revision>14</cp:revision>
  <dcterms:created xsi:type="dcterms:W3CDTF">2014-04-08T04:12:05Z</dcterms:created>
  <dcterms:modified xsi:type="dcterms:W3CDTF">2014-04-08T23:11:57Z</dcterms:modified>
</cp:coreProperties>
</file>