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2629D-B517-47C3-B795-EA4AE8EB835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CFE11-F0D0-4DED-AA6A-D30CF1AD8C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728191"/>
          </a:xfrm>
        </p:spPr>
        <p:txBody>
          <a:bodyPr/>
          <a:lstStyle/>
          <a:p>
            <a:r>
              <a:rPr lang="en-CA" dirty="0" smtClean="0"/>
              <a:t>Principles of Biomimicry and Industrial Ecology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1584176"/>
          </a:xfrm>
        </p:spPr>
        <p:txBody>
          <a:bodyPr>
            <a:normAutofit/>
          </a:bodyPr>
          <a:lstStyle/>
          <a:p>
            <a:r>
              <a:rPr lang="en-CA" dirty="0" smtClean="0"/>
              <a:t>Adapted (with some changes to ordering and wording) from “Biomimicry” by Janine  Benyus </a:t>
            </a:r>
            <a:endParaRPr lang="en-US" dirty="0"/>
          </a:p>
        </p:txBody>
      </p:sp>
      <p:pic>
        <p:nvPicPr>
          <p:cNvPr id="1026" name="Picture 2" descr="Biomimicry: Innovation Inspired by Na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717032"/>
            <a:ext cx="3240360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Principles 1 to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54350" lvl="0" indent="-514350">
              <a:buAutoNum type="arabicPeriod"/>
            </a:pPr>
            <a:r>
              <a:rPr lang="en-CA" dirty="0" smtClean="0"/>
              <a:t>Use </a:t>
            </a:r>
            <a:r>
              <a:rPr lang="en-CA" dirty="0"/>
              <a:t>input materials sparingly </a:t>
            </a:r>
            <a:endParaRPr lang="en-US" dirty="0" smtClean="0"/>
          </a:p>
          <a:p>
            <a:pPr marL="154350" lvl="0" indent="-514350">
              <a:buAutoNum type="arabicPeriod"/>
            </a:pPr>
            <a:r>
              <a:rPr lang="en-CA" sz="3200" dirty="0" smtClean="0"/>
              <a:t>Gather </a:t>
            </a:r>
            <a:r>
              <a:rPr lang="en-CA" sz="3200" dirty="0"/>
              <a:t>and use energy frugally </a:t>
            </a:r>
            <a:r>
              <a:rPr lang="en-CA" sz="3200" dirty="0" smtClean="0"/>
              <a:t>(</a:t>
            </a:r>
            <a:r>
              <a:rPr lang="en-CA" dirty="0" smtClean="0"/>
              <a:t>and </a:t>
            </a:r>
            <a:r>
              <a:rPr lang="en-CA" dirty="0"/>
              <a:t>efficiently)</a:t>
            </a:r>
            <a:endParaRPr lang="en-US" dirty="0"/>
          </a:p>
          <a:p>
            <a:pPr marL="496800" lvl="0" indent="-514800">
              <a:buFont typeface="+mj-lt"/>
              <a:buAutoNum type="arabicPeriod"/>
            </a:pPr>
            <a:r>
              <a:rPr lang="en-CA" dirty="0" smtClean="0"/>
              <a:t>Use </a:t>
            </a:r>
            <a:r>
              <a:rPr lang="en-CA" dirty="0"/>
              <a:t>“waste” as a resource to the greatest extent </a:t>
            </a:r>
            <a:r>
              <a:rPr lang="en-CA" dirty="0" smtClean="0"/>
              <a:t>     possible</a:t>
            </a:r>
            <a:r>
              <a:rPr lang="en-CA" dirty="0"/>
              <a:t>, striving to eliminate it, but recognizing that it cannot be eliminated entirely</a:t>
            </a:r>
            <a:endParaRPr lang="en-US" dirty="0"/>
          </a:p>
          <a:p>
            <a:pPr marL="497250" lvl="0" indent="-514350">
              <a:buFont typeface="+mj-lt"/>
              <a:buAutoNum type="arabicPeriod"/>
            </a:pPr>
            <a:r>
              <a:rPr lang="en-CA" dirty="0" smtClean="0"/>
              <a:t>Avoid </a:t>
            </a:r>
            <a:r>
              <a:rPr lang="en-CA" dirty="0"/>
              <a:t>net drawdown on resource reservoirs and overloading ecosystem sinks</a:t>
            </a:r>
            <a:endParaRPr lang="en-US" dirty="0"/>
          </a:p>
          <a:p>
            <a:pPr marL="497250" lvl="0" indent="-514350">
              <a:buFont typeface="+mj-lt"/>
              <a:buAutoNum type="arabicPeriod"/>
            </a:pPr>
            <a:r>
              <a:rPr lang="en-CA" dirty="0" smtClean="0"/>
              <a:t>Don’t </a:t>
            </a:r>
            <a:r>
              <a:rPr lang="en-CA" dirty="0"/>
              <a:t>pollute surroundings, especially immediate surroundings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Principles 6 - 10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buAutoNum type="arabicPeriod" startAt="6"/>
            </a:pPr>
            <a:r>
              <a:rPr lang="en-CA" dirty="0" smtClean="0"/>
              <a:t>Gather </a:t>
            </a:r>
            <a:r>
              <a:rPr lang="en-CA" dirty="0"/>
              <a:t>materials “locally” to the extent </a:t>
            </a:r>
            <a:r>
              <a:rPr lang="en-CA" dirty="0" smtClean="0"/>
              <a:t>possible</a:t>
            </a:r>
          </a:p>
          <a:p>
            <a:pPr marL="514350" lvl="0" indent="-514350">
              <a:buAutoNum type="arabicPeriod" startAt="6"/>
            </a:pPr>
            <a:r>
              <a:rPr lang="en-CA" dirty="0" smtClean="0"/>
              <a:t>Don’t </a:t>
            </a:r>
            <a:r>
              <a:rPr lang="en-CA" dirty="0"/>
              <a:t>waste available (or relatively easily-acquired) information</a:t>
            </a:r>
            <a:endParaRPr lang="en-US" dirty="0"/>
          </a:p>
          <a:p>
            <a:pPr marL="514350" lvl="0" indent="-514350">
              <a:buNone/>
            </a:pPr>
            <a:r>
              <a:rPr lang="en-CA" dirty="0" smtClean="0"/>
              <a:t>8.	Diversify </a:t>
            </a:r>
            <a:r>
              <a:rPr lang="en-CA" dirty="0"/>
              <a:t>and cooperate (as well as competing with integrity) and thereby optimize use of habitat</a:t>
            </a:r>
            <a:endParaRPr lang="en-US" dirty="0"/>
          </a:p>
          <a:p>
            <a:pPr marL="514350" lvl="0" indent="-514350">
              <a:buAutoNum type="arabicPeriod" startAt="9"/>
            </a:pPr>
            <a:r>
              <a:rPr lang="en-CA" dirty="0" smtClean="0"/>
              <a:t>Expect </a:t>
            </a:r>
            <a:r>
              <a:rPr lang="en-CA" dirty="0"/>
              <a:t>full optimization of situation to be a much more complex process than simply maximizing or minimizing the values of one or two simple and obvious </a:t>
            </a:r>
            <a:r>
              <a:rPr lang="en-CA" dirty="0" smtClean="0"/>
              <a:t>indicators</a:t>
            </a:r>
            <a:endParaRPr lang="en-US" dirty="0" smtClean="0"/>
          </a:p>
          <a:p>
            <a:pPr marL="514350" lvl="0" indent="-514350">
              <a:buAutoNum type="arabicPeriod" startAt="9"/>
            </a:pPr>
            <a:r>
              <a:rPr lang="en-CA" dirty="0" smtClean="0"/>
              <a:t>Attempt</a:t>
            </a:r>
            <a:r>
              <a:rPr lang="en-CA" dirty="0"/>
              <a:t>, at all times, to remain in balance with biosphere – starting with immediate surroundings but not losing sight of “the whole”.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107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Principles of Biomimicry and Industrial Ecology</vt:lpstr>
      <vt:lpstr>Principles 1 to 5</vt:lpstr>
      <vt:lpstr>Principles 6 - 10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Biomimicry and Industrial Ecology</dc:title>
  <dc:creator>MB</dc:creator>
  <cp:lastModifiedBy>MB</cp:lastModifiedBy>
  <cp:revision>3</cp:revision>
  <dcterms:created xsi:type="dcterms:W3CDTF">2014-04-23T00:32:25Z</dcterms:created>
  <dcterms:modified xsi:type="dcterms:W3CDTF">2014-04-23T01:01:03Z</dcterms:modified>
</cp:coreProperties>
</file>