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0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06571-1D9A-44D6-B34B-D5F97F0A804C}" type="datetimeFigureOut">
              <a:rPr lang="en-CA" smtClean="0"/>
              <a:t>07/04/2014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711AE-9EF5-4F29-BA83-EF48CB10939D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06571-1D9A-44D6-B34B-D5F97F0A804C}" type="datetimeFigureOut">
              <a:rPr lang="en-CA" smtClean="0"/>
              <a:t>07/04/2014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711AE-9EF5-4F29-BA83-EF48CB10939D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06571-1D9A-44D6-B34B-D5F97F0A804C}" type="datetimeFigureOut">
              <a:rPr lang="en-CA" smtClean="0"/>
              <a:t>07/04/2014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711AE-9EF5-4F29-BA83-EF48CB10939D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06571-1D9A-44D6-B34B-D5F97F0A804C}" type="datetimeFigureOut">
              <a:rPr lang="en-CA" smtClean="0"/>
              <a:t>07/04/2014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711AE-9EF5-4F29-BA83-EF48CB10939D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06571-1D9A-44D6-B34B-D5F97F0A804C}" type="datetimeFigureOut">
              <a:rPr lang="en-CA" smtClean="0"/>
              <a:t>07/04/2014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711AE-9EF5-4F29-BA83-EF48CB10939D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06571-1D9A-44D6-B34B-D5F97F0A804C}" type="datetimeFigureOut">
              <a:rPr lang="en-CA" smtClean="0"/>
              <a:t>07/04/2014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711AE-9EF5-4F29-BA83-EF48CB10939D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06571-1D9A-44D6-B34B-D5F97F0A804C}" type="datetimeFigureOut">
              <a:rPr lang="en-CA" smtClean="0"/>
              <a:t>07/04/2014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711AE-9EF5-4F29-BA83-EF48CB10939D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06571-1D9A-44D6-B34B-D5F97F0A804C}" type="datetimeFigureOut">
              <a:rPr lang="en-CA" smtClean="0"/>
              <a:t>07/04/2014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711AE-9EF5-4F29-BA83-EF48CB10939D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06571-1D9A-44D6-B34B-D5F97F0A804C}" type="datetimeFigureOut">
              <a:rPr lang="en-CA" smtClean="0"/>
              <a:t>07/04/2014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711AE-9EF5-4F29-BA83-EF48CB10939D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06571-1D9A-44D6-B34B-D5F97F0A804C}" type="datetimeFigureOut">
              <a:rPr lang="en-CA" smtClean="0"/>
              <a:t>07/04/2014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711AE-9EF5-4F29-BA83-EF48CB10939D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06571-1D9A-44D6-B34B-D5F97F0A804C}" type="datetimeFigureOut">
              <a:rPr lang="en-CA" smtClean="0"/>
              <a:t>07/04/2014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711AE-9EF5-4F29-BA83-EF48CB10939D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06571-1D9A-44D6-B34B-D5F97F0A804C}" type="datetimeFigureOut">
              <a:rPr lang="en-CA" smtClean="0"/>
              <a:t>07/04/2014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711AE-9EF5-4F29-BA83-EF48CB10939D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Recall: Environmental vs. Ecological Economics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CA" dirty="0" smtClean="0"/>
              <a:t>Environmental Economics</a:t>
            </a:r>
            <a:endParaRPr lang="en-CA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CA" dirty="0" smtClean="0"/>
              <a:t>Ecological Economics</a:t>
            </a:r>
            <a:endParaRPr lang="en-CA" dirty="0"/>
          </a:p>
        </p:txBody>
      </p:sp>
      <p:grpSp>
        <p:nvGrpSpPr>
          <p:cNvPr id="42" name="Group 41"/>
          <p:cNvGrpSpPr/>
          <p:nvPr/>
        </p:nvGrpSpPr>
        <p:grpSpPr>
          <a:xfrm>
            <a:off x="683568" y="4437112"/>
            <a:ext cx="3603104" cy="1627612"/>
            <a:chOff x="1905000" y="3886200"/>
            <a:chExt cx="5257800" cy="2375079"/>
          </a:xfrm>
        </p:grpSpPr>
        <p:sp>
          <p:nvSpPr>
            <p:cNvPr id="25" name="Oval 24"/>
            <p:cNvSpPr/>
            <p:nvPr/>
          </p:nvSpPr>
          <p:spPr>
            <a:xfrm>
              <a:off x="5105400" y="4189927"/>
              <a:ext cx="2057400" cy="175260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000" b="1" dirty="0" smtClean="0"/>
                <a:t>ECO-SPHERE</a:t>
              </a:r>
              <a:endParaRPr lang="en-US" sz="2000" b="1" dirty="0"/>
            </a:p>
          </p:txBody>
        </p:sp>
        <p:sp>
          <p:nvSpPr>
            <p:cNvPr id="26" name="Oval 25"/>
            <p:cNvSpPr/>
            <p:nvPr/>
          </p:nvSpPr>
          <p:spPr>
            <a:xfrm>
              <a:off x="2209800" y="4280080"/>
              <a:ext cx="1828800" cy="1600200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rtlCol="0" anchor="ctr"/>
            <a:lstStyle/>
            <a:p>
              <a:pPr algn="ctr"/>
              <a:r>
                <a:rPr lang="en-US" sz="1200" b="1" dirty="0" smtClean="0">
                  <a:solidFill>
                    <a:schemeClr val="bg1"/>
                  </a:solidFill>
                </a:rPr>
                <a:t>ECONOMY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  <p:cxnSp>
          <p:nvCxnSpPr>
            <p:cNvPr id="27" name="Straight Arrow Connector 26"/>
            <p:cNvCxnSpPr>
              <a:stCxn id="25" idx="0"/>
              <a:endCxn id="25" idx="0"/>
            </p:cNvCxnSpPr>
            <p:nvPr/>
          </p:nvCxnSpPr>
          <p:spPr>
            <a:xfrm>
              <a:off x="6134100" y="4189927"/>
              <a:ext cx="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H="1">
              <a:off x="3746679" y="4889680"/>
              <a:ext cx="16002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3810000" y="5218090"/>
              <a:ext cx="15240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Oval 29"/>
            <p:cNvSpPr/>
            <p:nvPr/>
          </p:nvSpPr>
          <p:spPr>
            <a:xfrm>
              <a:off x="2094963" y="4165243"/>
              <a:ext cx="2057400" cy="1828800"/>
            </a:xfrm>
            <a:prstGeom prst="ellipse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1994079" y="4001038"/>
              <a:ext cx="2247363" cy="2107842"/>
            </a:xfrm>
            <a:prstGeom prst="ellipse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1905000" y="3886200"/>
              <a:ext cx="2425521" cy="2375079"/>
            </a:xfrm>
            <a:prstGeom prst="ellipse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3" name="Straight Arrow Connector 32"/>
          <p:cNvCxnSpPr>
            <a:stCxn id="35" idx="0"/>
            <a:endCxn id="35" idx="0"/>
          </p:cNvCxnSpPr>
          <p:nvPr/>
        </p:nvCxnSpPr>
        <p:spPr>
          <a:xfrm>
            <a:off x="2596761" y="2276872"/>
            <a:ext cx="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/>
          <p:cNvGrpSpPr/>
          <p:nvPr/>
        </p:nvGrpSpPr>
        <p:grpSpPr>
          <a:xfrm>
            <a:off x="1259632" y="2276872"/>
            <a:ext cx="2592288" cy="2023120"/>
            <a:chOff x="2971800" y="304800"/>
            <a:chExt cx="3352800" cy="2743200"/>
          </a:xfrm>
        </p:grpSpPr>
        <p:sp>
          <p:nvSpPr>
            <p:cNvPr id="35" name="Oval 34"/>
            <p:cNvSpPr/>
            <p:nvPr/>
          </p:nvSpPr>
          <p:spPr>
            <a:xfrm>
              <a:off x="3863009" y="304800"/>
              <a:ext cx="1676400" cy="1620171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/>
                <a:t>ENVIRON-MENT</a:t>
              </a:r>
              <a:endParaRPr lang="en-US" sz="1400" b="1" dirty="0"/>
            </a:p>
          </p:txBody>
        </p:sp>
        <p:sp>
          <p:nvSpPr>
            <p:cNvPr id="36" name="Oval 35"/>
            <p:cNvSpPr/>
            <p:nvPr/>
          </p:nvSpPr>
          <p:spPr>
            <a:xfrm>
              <a:off x="4472609" y="1422939"/>
              <a:ext cx="1851991" cy="1625061"/>
            </a:xfrm>
            <a:prstGeom prst="ellipse">
              <a:avLst/>
            </a:prstGeom>
            <a:solidFill>
              <a:srgbClr val="CCC1DA">
                <a:alpha val="89804"/>
              </a:srgbClr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rtlCol="0" anchor="ctr"/>
            <a:lstStyle/>
            <a:p>
              <a:pPr algn="ctr"/>
              <a:r>
                <a:rPr lang="en-US" sz="1300" b="1" dirty="0" smtClean="0">
                  <a:solidFill>
                    <a:schemeClr val="bg1"/>
                  </a:solidFill>
                </a:rPr>
                <a:t>SOCIETY</a:t>
              </a:r>
              <a:endParaRPr lang="en-US" sz="1300" b="1" dirty="0">
                <a:solidFill>
                  <a:schemeClr val="bg1"/>
                </a:solidFill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2971800" y="1422939"/>
              <a:ext cx="1851991" cy="1625061"/>
            </a:xfrm>
            <a:prstGeom prst="ellipse">
              <a:avLst/>
            </a:prstGeom>
            <a:solidFill>
              <a:srgbClr val="C4BD97">
                <a:alpha val="90980"/>
              </a:srgbClr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rtlCol="0" anchor="ctr"/>
            <a:lstStyle/>
            <a:p>
              <a:pPr algn="ctr"/>
              <a:r>
                <a:rPr lang="en-US" sz="1300" b="1" dirty="0" smtClean="0">
                  <a:solidFill>
                    <a:schemeClr val="bg1"/>
                  </a:solidFill>
                </a:rPr>
                <a:t>ECONOMY</a:t>
              </a:r>
              <a:endParaRPr lang="en-US" sz="13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5436096" y="2636912"/>
            <a:ext cx="2819400" cy="2761238"/>
            <a:chOff x="3276600" y="3581400"/>
            <a:chExt cx="2819400" cy="2761238"/>
          </a:xfrm>
        </p:grpSpPr>
        <p:sp>
          <p:nvSpPr>
            <p:cNvPr id="44" name="Oval 43"/>
            <p:cNvSpPr/>
            <p:nvPr/>
          </p:nvSpPr>
          <p:spPr>
            <a:xfrm>
              <a:off x="3276600" y="3581400"/>
              <a:ext cx="2819400" cy="2761238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700" dirty="0"/>
            </a:p>
          </p:txBody>
        </p:sp>
        <p:sp>
          <p:nvSpPr>
            <p:cNvPr id="45" name="Oval 44"/>
            <p:cNvSpPr/>
            <p:nvPr/>
          </p:nvSpPr>
          <p:spPr>
            <a:xfrm>
              <a:off x="3657600" y="4038600"/>
              <a:ext cx="2057400" cy="1933085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700" dirty="0"/>
            </a:p>
          </p:txBody>
        </p:sp>
        <p:sp>
          <p:nvSpPr>
            <p:cNvPr id="46" name="Oval 45"/>
            <p:cNvSpPr/>
            <p:nvPr/>
          </p:nvSpPr>
          <p:spPr>
            <a:xfrm>
              <a:off x="4038600" y="4419600"/>
              <a:ext cx="1295400" cy="1180236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300" b="1" dirty="0" smtClean="0"/>
                <a:t>ECONOMY</a:t>
              </a:r>
              <a:endParaRPr lang="en-US" sz="1300" b="1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158342" y="4094554"/>
              <a:ext cx="1039587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 smtClean="0">
                  <a:solidFill>
                    <a:schemeClr val="bg1"/>
                  </a:solidFill>
                </a:rPr>
                <a:t>SOCIETY</a:t>
              </a:r>
              <a:endParaRPr lang="en-US" sz="1300" b="1" dirty="0">
                <a:solidFill>
                  <a:schemeClr val="bg1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038600" y="3713554"/>
              <a:ext cx="13716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 smtClean="0">
                  <a:solidFill>
                    <a:schemeClr val="bg1"/>
                  </a:solidFill>
                </a:rPr>
                <a:t>ECOSPHERE</a:t>
              </a:r>
              <a:endParaRPr lang="en-US" sz="13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labs.blogs.com/.a/6a00d8341caed853ef0134854d4af9970c-pi"/>
          <p:cNvPicPr>
            <a:picLocks noChangeAspect="1" noChangeArrowheads="1"/>
          </p:cNvPicPr>
          <p:nvPr/>
        </p:nvPicPr>
        <p:blipFill>
          <a:blip r:embed="rId2" cstate="print">
            <a:lum bright="22000"/>
          </a:blip>
          <a:srcRect/>
          <a:stretch>
            <a:fillRect/>
          </a:stretch>
        </p:blipFill>
        <p:spPr bwMode="auto">
          <a:xfrm>
            <a:off x="-1" y="1"/>
            <a:ext cx="9596519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Biomimicry</a:t>
            </a:r>
            <a:r>
              <a:rPr lang="en-CA" dirty="0" smtClean="0"/>
              <a:t> principles continued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1" dirty="0" smtClean="0"/>
              <a:t>Gather energy &amp; materials efficiently</a:t>
            </a:r>
          </a:p>
          <a:p>
            <a:r>
              <a:rPr lang="en-CA" b="1" dirty="0" smtClean="0"/>
              <a:t>Optimize the system rather than maximizing components</a:t>
            </a:r>
          </a:p>
          <a:p>
            <a:r>
              <a:rPr lang="en-CA" b="1" dirty="0" smtClean="0"/>
              <a:t>The whole is greater than the sum of its parts--design for swarm</a:t>
            </a:r>
          </a:p>
          <a:p>
            <a:r>
              <a:rPr lang="en-CA" b="1" dirty="0" smtClean="0"/>
              <a:t>Use minimal energy &amp; materials</a:t>
            </a:r>
          </a:p>
          <a:p>
            <a:r>
              <a:rPr lang="en-CA" b="1" dirty="0" smtClean="0"/>
              <a:t>“</a:t>
            </a:r>
            <a:r>
              <a:rPr lang="en-CA" b="1" dirty="0" err="1" smtClean="0"/>
              <a:t>Dont</a:t>
            </a:r>
            <a:r>
              <a:rPr lang="en-CA" b="1" dirty="0" smtClean="0"/>
              <a:t> foul your nest”</a:t>
            </a:r>
          </a:p>
          <a:p>
            <a:r>
              <a:rPr lang="en-CA" b="1" dirty="0" smtClean="0"/>
              <a:t>Organize </a:t>
            </a:r>
            <a:r>
              <a:rPr lang="en-CA" b="1" dirty="0" err="1" smtClean="0"/>
              <a:t>fractally</a:t>
            </a:r>
            <a:endParaRPr lang="en-CA" dirty="0" smtClean="0"/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Solutions: Circular Economy</a:t>
            </a:r>
            <a:endParaRPr lang="en-CA" dirty="0"/>
          </a:p>
        </p:txBody>
      </p:sp>
      <p:pic>
        <p:nvPicPr>
          <p:cNvPr id="21506" name="Picture 2" descr="http://www.waste-management-world.com/content/dam/wmw/online-articles/2013/02/WRAP%20circular-economy-i-i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628800"/>
            <a:ext cx="6048375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Coase</a:t>
            </a:r>
            <a:r>
              <a:rPr lang="en-CA" dirty="0" smtClean="0"/>
              <a:t> theorem</a:t>
            </a:r>
            <a:endParaRPr lang="en-CA" dirty="0"/>
          </a:p>
        </p:txBody>
      </p:sp>
      <p:sp>
        <p:nvSpPr>
          <p:cNvPr id="11" name="TextBox 10"/>
          <p:cNvSpPr txBox="1"/>
          <p:nvPr/>
        </p:nvSpPr>
        <p:spPr>
          <a:xfrm>
            <a:off x="3059832" y="1556792"/>
            <a:ext cx="55446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/>
              <a:t>“If </a:t>
            </a:r>
            <a:r>
              <a:rPr lang="en-CA" sz="2400" dirty="0"/>
              <a:t>trade in an externality is possible and there are sufficiently </a:t>
            </a:r>
            <a:r>
              <a:rPr lang="en-CA" sz="2400" dirty="0" smtClean="0"/>
              <a:t>low transaction costs, </a:t>
            </a:r>
            <a:r>
              <a:rPr lang="en-CA" sz="2400" dirty="0"/>
              <a:t>bargaining will lead to an efficient outcome regardless of the initial allocation of </a:t>
            </a:r>
            <a:r>
              <a:rPr lang="en-CA" sz="2400" dirty="0" smtClean="0"/>
              <a:t>property.”</a:t>
            </a:r>
            <a:endParaRPr lang="en-CA" sz="2400" dirty="0"/>
          </a:p>
        </p:txBody>
      </p:sp>
      <p:pic>
        <p:nvPicPr>
          <p:cNvPr id="1026" name="Picture 2" descr="http://upload.wikimedia.org/wikipedia/commons/thumb/2/2f/Th05-RONALD-COA_TH_1573941e.jpg/220px-Th05-RONALD-COA_TH_1573941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708920"/>
            <a:ext cx="2095500" cy="2419351"/>
          </a:xfrm>
          <a:prstGeom prst="rect">
            <a:avLst/>
          </a:prstGeom>
          <a:noFill/>
        </p:spPr>
      </p:pic>
      <p:sp>
        <p:nvSpPr>
          <p:cNvPr id="13" name="Rounded Rectangular Callout 12"/>
          <p:cNvSpPr/>
          <p:nvPr/>
        </p:nvSpPr>
        <p:spPr>
          <a:xfrm>
            <a:off x="2987824" y="1484784"/>
            <a:ext cx="5688632" cy="2052808"/>
          </a:xfrm>
          <a:prstGeom prst="wedgeRoundRectCallout">
            <a:avLst>
              <a:gd name="adj1" fmla="val -72060"/>
              <a:gd name="adj2" fmla="val 87478"/>
              <a:gd name="adj3" fmla="val 16667"/>
            </a:avLst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Oval 14"/>
          <p:cNvSpPr/>
          <p:nvPr/>
        </p:nvSpPr>
        <p:spPr>
          <a:xfrm>
            <a:off x="6228184" y="2276872"/>
            <a:ext cx="2304256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7" name="Straight Arrow Connector 16"/>
          <p:cNvCxnSpPr>
            <a:stCxn id="15" idx="4"/>
          </p:cNvCxnSpPr>
          <p:nvPr/>
        </p:nvCxnSpPr>
        <p:spPr>
          <a:xfrm flipH="1">
            <a:off x="6156176" y="2780928"/>
            <a:ext cx="1224136" cy="172819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491880" y="4509120"/>
            <a:ext cx="48245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 smtClean="0">
                <a:solidFill>
                  <a:srgbClr val="FF0000"/>
                </a:solidFill>
                <a:latin typeface="Postface" pitchFamily="50" charset="0"/>
              </a:rPr>
              <a:t>Note: this only refers to an efficient economic </a:t>
            </a:r>
            <a:r>
              <a:rPr lang="en-CA" sz="2000" u="sng" dirty="0" smtClean="0">
                <a:solidFill>
                  <a:srgbClr val="FF0000"/>
                </a:solidFill>
                <a:latin typeface="Postface" pitchFamily="50" charset="0"/>
              </a:rPr>
              <a:t>allocation</a:t>
            </a:r>
            <a:r>
              <a:rPr lang="en-CA" sz="2000" dirty="0" smtClean="0">
                <a:solidFill>
                  <a:srgbClr val="FF0000"/>
                </a:solidFill>
                <a:latin typeface="Postface" pitchFamily="50" charset="0"/>
              </a:rPr>
              <a:t>, not to the most </a:t>
            </a:r>
            <a:r>
              <a:rPr lang="en-CA" sz="2000" u="sng" dirty="0" smtClean="0">
                <a:solidFill>
                  <a:srgbClr val="FF0000"/>
                </a:solidFill>
                <a:latin typeface="Postface" pitchFamily="50" charset="0"/>
              </a:rPr>
              <a:t>just</a:t>
            </a:r>
            <a:r>
              <a:rPr lang="en-CA" sz="2000" dirty="0" smtClean="0">
                <a:solidFill>
                  <a:srgbClr val="FF0000"/>
                </a:solidFill>
                <a:latin typeface="Postface" pitchFamily="50" charset="0"/>
              </a:rPr>
              <a:t> or </a:t>
            </a:r>
            <a:r>
              <a:rPr lang="en-CA" sz="2000" u="sng" dirty="0" smtClean="0">
                <a:solidFill>
                  <a:srgbClr val="FF0000"/>
                </a:solidFill>
                <a:latin typeface="Postface" pitchFamily="50" charset="0"/>
              </a:rPr>
              <a:t>fair </a:t>
            </a:r>
            <a:r>
              <a:rPr lang="en-CA" sz="2000" dirty="0" smtClean="0">
                <a:solidFill>
                  <a:srgbClr val="FF0000"/>
                </a:solidFill>
                <a:latin typeface="Postface" pitchFamily="50" charset="0"/>
              </a:rPr>
              <a:t>outcome, or to one that leads to the most </a:t>
            </a:r>
            <a:r>
              <a:rPr lang="en-CA" sz="2000" u="sng" dirty="0" smtClean="0">
                <a:solidFill>
                  <a:srgbClr val="FF0000"/>
                </a:solidFill>
                <a:latin typeface="Postface" pitchFamily="50" charset="0"/>
              </a:rPr>
              <a:t>appropriate scale</a:t>
            </a:r>
            <a:r>
              <a:rPr lang="en-CA" sz="2000" dirty="0" smtClean="0">
                <a:solidFill>
                  <a:srgbClr val="FF0000"/>
                </a:solidFill>
                <a:latin typeface="Postface" pitchFamily="50" charset="0"/>
              </a:rPr>
              <a:t>.</a:t>
            </a:r>
            <a:endParaRPr lang="en-CA" sz="2000" u="sng" dirty="0">
              <a:solidFill>
                <a:srgbClr val="FF0000"/>
              </a:solidFill>
              <a:latin typeface="Postface" pitchFamily="5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Coase</a:t>
            </a:r>
            <a:r>
              <a:rPr lang="en-CA" dirty="0" smtClean="0"/>
              <a:t> theorem</a:t>
            </a:r>
            <a:endParaRPr lang="en-CA" dirty="0"/>
          </a:p>
        </p:txBody>
      </p:sp>
      <p:pic>
        <p:nvPicPr>
          <p:cNvPr id="3" name="Picture 2" descr="http://pad3.whstatic.com/images/thumb/7/7f/Deal-With-Smokers-when-You-Are-a-Non-Smoker-Step-1.jpg/670px-Deal-With-Smokers-when-You-Are-a-Non-Smoker-Step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348880"/>
            <a:ext cx="5256584" cy="394636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1560" y="1268760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dirty="0" smtClean="0"/>
              <a:t>This means that, from the standpoint of allocation, the outcome is just as efficient if the polluter compensates the “</a:t>
            </a:r>
            <a:r>
              <a:rPr lang="en-CA" sz="2000" dirty="0" err="1" smtClean="0"/>
              <a:t>pollutee</a:t>
            </a:r>
            <a:r>
              <a:rPr lang="en-CA" sz="2000" dirty="0" smtClean="0"/>
              <a:t>” as if the “</a:t>
            </a:r>
            <a:r>
              <a:rPr lang="en-CA" sz="2000" dirty="0" err="1" smtClean="0"/>
              <a:t>pollutee</a:t>
            </a:r>
            <a:r>
              <a:rPr lang="en-CA" sz="2000" dirty="0" smtClean="0"/>
              <a:t>” pays the polluter not to pollute.</a:t>
            </a:r>
            <a:endParaRPr lang="en-C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Pigouvian</a:t>
            </a:r>
            <a:r>
              <a:rPr lang="en-CA" dirty="0" smtClean="0"/>
              <a:t> taxes: Polluter Pays</a:t>
            </a:r>
            <a:endParaRPr lang="en-CA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1484784"/>
            <a:ext cx="82809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CA" dirty="0" smtClean="0"/>
              <a:t> One classic Environmental Economic approach to negative externalities is simply to tax them.</a:t>
            </a:r>
          </a:p>
          <a:p>
            <a:pPr>
              <a:buFont typeface="Arial" pitchFamily="34" charset="0"/>
              <a:buChar char="•"/>
            </a:pPr>
            <a:r>
              <a:rPr lang="en-CA" dirty="0"/>
              <a:t> </a:t>
            </a:r>
            <a:r>
              <a:rPr lang="en-CA" dirty="0" smtClean="0"/>
              <a:t>Tax should be set equal to the marginal damages caused by an additional unit of pollutant.</a:t>
            </a:r>
          </a:p>
          <a:p>
            <a:endParaRPr lang="en-CA" dirty="0"/>
          </a:p>
        </p:txBody>
      </p:sp>
      <p:pic>
        <p:nvPicPr>
          <p:cNvPr id="15362" name="Picture 2" descr="http://www.celsias.com/media/uploads/admin/smoke_sta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2636912"/>
            <a:ext cx="2304256" cy="345231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9552" y="2996952"/>
            <a:ext cx="50405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u="sng" dirty="0" smtClean="0">
                <a:solidFill>
                  <a:srgbClr val="FF0000"/>
                </a:solidFill>
                <a:latin typeface="Postface" pitchFamily="50" charset="0"/>
              </a:rPr>
              <a:t>Challenge: </a:t>
            </a:r>
            <a:r>
              <a:rPr lang="en-CA" sz="2000" dirty="0" smtClean="0">
                <a:solidFill>
                  <a:srgbClr val="FF0000"/>
                </a:solidFill>
                <a:latin typeface="Postface" pitchFamily="50" charset="0"/>
              </a:rPr>
              <a:t>what is the marginal externalised cost of an extra tonne of emitted CO2?</a:t>
            </a:r>
          </a:p>
          <a:p>
            <a:endParaRPr lang="en-CA" sz="2000" dirty="0">
              <a:solidFill>
                <a:srgbClr val="FF0000"/>
              </a:solidFill>
              <a:latin typeface="Postface" pitchFamily="50" charset="0"/>
            </a:endParaRPr>
          </a:p>
          <a:p>
            <a:r>
              <a:rPr lang="en-CA" sz="2000" dirty="0" smtClean="0">
                <a:solidFill>
                  <a:srgbClr val="FF0000"/>
                </a:solidFill>
                <a:latin typeface="Postface" pitchFamily="50" charset="0"/>
              </a:rPr>
              <a:t>Does this cost take into account non-linear and unpredictable effects such as positive feedback loops caused by melting of arctic ice and thawing of methane-rich tundra?</a:t>
            </a:r>
            <a:endParaRPr lang="en-CA" sz="2000" dirty="0">
              <a:solidFill>
                <a:srgbClr val="FF0000"/>
              </a:solidFill>
              <a:latin typeface="Postface" pitchFamily="50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156176" y="3717032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$</a:t>
            </a:r>
            <a:endParaRPr lang="en-CA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16216" y="2996952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$</a:t>
            </a:r>
            <a:endParaRPr lang="en-CA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Fundamental flaws in mainstream economic theory</a:t>
            </a:r>
            <a:endParaRPr lang="en-CA" dirty="0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3212976"/>
            <a:ext cx="3232220" cy="2959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915816" y="6165304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MAINSTREAM ECONOMIC THEORY</a:t>
            </a:r>
            <a:endParaRPr lang="en-CA" dirty="0"/>
          </a:p>
        </p:txBody>
      </p:sp>
      <p:sp>
        <p:nvSpPr>
          <p:cNvPr id="6" name="TextBox 5"/>
          <p:cNvSpPr txBox="1"/>
          <p:nvPr/>
        </p:nvSpPr>
        <p:spPr>
          <a:xfrm rot="1710846">
            <a:off x="290141" y="3547283"/>
            <a:ext cx="3312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 smtClean="0"/>
              <a:t>Ignores finite biosphere</a:t>
            </a:r>
            <a:endParaRPr lang="en-CA" sz="2000" dirty="0"/>
          </a:p>
        </p:txBody>
      </p:sp>
      <p:sp>
        <p:nvSpPr>
          <p:cNvPr id="7" name="TextBox 6"/>
          <p:cNvSpPr txBox="1"/>
          <p:nvPr/>
        </p:nvSpPr>
        <p:spPr>
          <a:xfrm rot="19668417">
            <a:off x="4811725" y="2345840"/>
            <a:ext cx="388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 smtClean="0"/>
              <a:t>Ignores laws of thermodynamics</a:t>
            </a:r>
            <a:endParaRPr lang="en-CA" sz="2000" dirty="0"/>
          </a:p>
        </p:txBody>
      </p:sp>
      <p:sp>
        <p:nvSpPr>
          <p:cNvPr id="8" name="TextBox 7"/>
          <p:cNvSpPr txBox="1"/>
          <p:nvPr/>
        </p:nvSpPr>
        <p:spPr>
          <a:xfrm rot="1638250">
            <a:off x="-57459" y="2447481"/>
            <a:ext cx="4608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 smtClean="0"/>
              <a:t>Short-term focus on profit maximisation</a:t>
            </a:r>
            <a:endParaRPr lang="en-CA" sz="2000" dirty="0"/>
          </a:p>
        </p:txBody>
      </p:sp>
      <p:sp>
        <p:nvSpPr>
          <p:cNvPr id="9" name="TextBox 8"/>
          <p:cNvSpPr txBox="1"/>
          <p:nvPr/>
        </p:nvSpPr>
        <p:spPr>
          <a:xfrm rot="20253104">
            <a:off x="5783464" y="4666277"/>
            <a:ext cx="35914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Over-reliance on monetary indicators of well-being</a:t>
            </a:r>
            <a:endParaRPr lang="en-CA" dirty="0"/>
          </a:p>
        </p:txBody>
      </p:sp>
      <p:sp>
        <p:nvSpPr>
          <p:cNvPr id="10" name="TextBox 9"/>
          <p:cNvSpPr txBox="1"/>
          <p:nvPr/>
        </p:nvSpPr>
        <p:spPr>
          <a:xfrm rot="20178934">
            <a:off x="5656689" y="3262422"/>
            <a:ext cx="35567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 smtClean="0"/>
              <a:t>Oversimplifies complex systems</a:t>
            </a:r>
            <a:endParaRPr lang="en-CA" sz="2000" dirty="0"/>
          </a:p>
        </p:txBody>
      </p:sp>
      <p:sp>
        <p:nvSpPr>
          <p:cNvPr id="11" name="TextBox 10"/>
          <p:cNvSpPr txBox="1"/>
          <p:nvPr/>
        </p:nvSpPr>
        <p:spPr>
          <a:xfrm rot="1633900">
            <a:off x="-75595" y="4819840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Prioritises efficient allocation over optimal scale and just distribution.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Ecological Economics: a holistic approach</a:t>
            </a:r>
            <a:endParaRPr lang="en-CA" dirty="0"/>
          </a:p>
        </p:txBody>
      </p:sp>
      <p:grpSp>
        <p:nvGrpSpPr>
          <p:cNvPr id="4" name="Group 3"/>
          <p:cNvGrpSpPr/>
          <p:nvPr/>
        </p:nvGrpSpPr>
        <p:grpSpPr>
          <a:xfrm>
            <a:off x="3131840" y="4077072"/>
            <a:ext cx="3312368" cy="2071337"/>
            <a:chOff x="611156" y="1708135"/>
            <a:chExt cx="9001188" cy="5572164"/>
          </a:xfrm>
        </p:grpSpPr>
        <p:sp>
          <p:nvSpPr>
            <p:cNvPr id="5" name="Oval 4"/>
            <p:cNvSpPr/>
            <p:nvPr/>
          </p:nvSpPr>
          <p:spPr>
            <a:xfrm>
              <a:off x="611156" y="1708135"/>
              <a:ext cx="9001188" cy="5572164"/>
            </a:xfrm>
            <a:prstGeom prst="ellipse">
              <a:avLst/>
            </a:prstGeom>
            <a:solidFill>
              <a:srgbClr val="18A818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auto">
            <a:xfrm>
              <a:off x="4825998" y="2851143"/>
              <a:ext cx="2700338" cy="3419475"/>
            </a:xfrm>
            <a:prstGeom prst="ellipse">
              <a:avLst/>
            </a:prstGeom>
            <a:gradFill rotWithShape="0">
              <a:gsLst>
                <a:gs pos="0">
                  <a:srgbClr val="95B3D7"/>
                </a:gs>
                <a:gs pos="50000">
                  <a:srgbClr val="4F81BD"/>
                </a:gs>
                <a:gs pos="100000">
                  <a:srgbClr val="95B3D7"/>
                </a:gs>
              </a:gsLst>
              <a:lin ang="5400000" scaled="1"/>
            </a:gradFill>
            <a:ln w="12600">
              <a:solidFill>
                <a:srgbClr val="4F81BD"/>
              </a:solidFill>
              <a:miter lim="800000"/>
              <a:headEnd/>
              <a:tailEnd/>
            </a:ln>
            <a:effectLst>
              <a:outerShdw dist="25631" dir="3633274" algn="ctr" rotWithShape="0">
                <a:srgbClr val="243F60"/>
              </a:outerShdw>
            </a:effectLst>
          </p:spPr>
          <p:txBody>
            <a:bodyPr wrap="none" lIns="91430" tIns="45716" rIns="91430" bIns="45716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Oval 3"/>
            <p:cNvSpPr>
              <a:spLocks noChangeArrowheads="1"/>
            </p:cNvSpPr>
            <p:nvPr/>
          </p:nvSpPr>
          <p:spPr bwMode="auto">
            <a:xfrm>
              <a:off x="2611420" y="2922581"/>
              <a:ext cx="2519363" cy="3240087"/>
            </a:xfrm>
            <a:prstGeom prst="ellipse">
              <a:avLst/>
            </a:prstGeom>
            <a:solidFill>
              <a:srgbClr val="F975BA"/>
            </a:solidFill>
            <a:ln w="12600">
              <a:solidFill>
                <a:srgbClr val="D99594"/>
              </a:solidFill>
              <a:miter lim="800000"/>
              <a:headEnd/>
              <a:tailEnd/>
            </a:ln>
            <a:effectLst>
              <a:outerShdw dist="25631" dir="3633274" algn="ctr" rotWithShape="0">
                <a:srgbClr val="622423">
                  <a:alpha val="50027"/>
                </a:srgbClr>
              </a:outerShdw>
            </a:effectLst>
          </p:spPr>
          <p:txBody>
            <a:bodyPr wrap="none" lIns="91430" tIns="45716" rIns="91430" bIns="45716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059832" y="6165304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ECOLOGICAL ECONOMIC APPROACH</a:t>
            </a:r>
            <a:endParaRPr lang="en-CA" dirty="0"/>
          </a:p>
        </p:txBody>
      </p:sp>
      <p:sp>
        <p:nvSpPr>
          <p:cNvPr id="9" name="TextBox 8"/>
          <p:cNvSpPr txBox="1"/>
          <p:nvPr/>
        </p:nvSpPr>
        <p:spPr>
          <a:xfrm rot="1535641">
            <a:off x="182493" y="3431741"/>
            <a:ext cx="3218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Biosphere is finite: economy cannot outgrow it</a:t>
            </a:r>
            <a:endParaRPr lang="en-CA" dirty="0"/>
          </a:p>
        </p:txBody>
      </p:sp>
      <p:sp>
        <p:nvSpPr>
          <p:cNvPr id="10" name="TextBox 9"/>
          <p:cNvSpPr txBox="1"/>
          <p:nvPr/>
        </p:nvSpPr>
        <p:spPr>
          <a:xfrm rot="1801142">
            <a:off x="91172" y="2743170"/>
            <a:ext cx="48418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There is no such place as “away” on this planet</a:t>
            </a:r>
            <a:endParaRPr lang="en-CA" dirty="0"/>
          </a:p>
        </p:txBody>
      </p:sp>
      <p:sp>
        <p:nvSpPr>
          <p:cNvPr id="11" name="TextBox 10"/>
          <p:cNvSpPr txBox="1"/>
          <p:nvPr/>
        </p:nvSpPr>
        <p:spPr>
          <a:xfrm rot="1491690">
            <a:off x="-196485" y="4837836"/>
            <a:ext cx="4027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Optimal scale and just distribution more important than efficient allocation</a:t>
            </a:r>
            <a:endParaRPr lang="en-CA" dirty="0"/>
          </a:p>
        </p:txBody>
      </p:sp>
      <p:sp>
        <p:nvSpPr>
          <p:cNvPr id="12" name="TextBox 11"/>
          <p:cNvSpPr txBox="1"/>
          <p:nvPr/>
        </p:nvSpPr>
        <p:spPr>
          <a:xfrm rot="20039910">
            <a:off x="4860552" y="2303317"/>
            <a:ext cx="4211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Systems are complex and not always calculable</a:t>
            </a:r>
            <a:endParaRPr lang="en-CA" dirty="0"/>
          </a:p>
        </p:txBody>
      </p:sp>
      <p:sp>
        <p:nvSpPr>
          <p:cNvPr id="13" name="TextBox 12"/>
          <p:cNvSpPr txBox="1"/>
          <p:nvPr/>
        </p:nvSpPr>
        <p:spPr>
          <a:xfrm rot="20257020">
            <a:off x="5996879" y="4967968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The economic system is subject to the laws of thermodynamics</a:t>
            </a:r>
            <a:endParaRPr lang="en-CA" dirty="0"/>
          </a:p>
        </p:txBody>
      </p:sp>
      <p:sp>
        <p:nvSpPr>
          <p:cNvPr id="14" name="TextBox 13"/>
          <p:cNvSpPr txBox="1"/>
          <p:nvPr/>
        </p:nvSpPr>
        <p:spPr>
          <a:xfrm rot="20467371">
            <a:off x="6085231" y="3470682"/>
            <a:ext cx="30358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Other species and future generations matter!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Solutions: Industrial Ecology</a:t>
            </a:r>
            <a:endParaRPr lang="en-CA" dirty="0"/>
          </a:p>
        </p:txBody>
      </p:sp>
      <p:pic>
        <p:nvPicPr>
          <p:cNvPr id="18436" name="Picture 4" descr="http://www.gpem.uq.edu.au/images/buttons/Halog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133363"/>
            <a:ext cx="7632848" cy="5724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Solutions: </a:t>
            </a:r>
            <a:r>
              <a:rPr lang="en-CA" dirty="0" err="1" smtClean="0"/>
              <a:t>Biomimicry</a:t>
            </a:r>
            <a:endParaRPr lang="en-CA" dirty="0"/>
          </a:p>
        </p:txBody>
      </p:sp>
      <p:pic>
        <p:nvPicPr>
          <p:cNvPr id="20482" name="Picture 2" descr="http://assets.inhabitat.com/wp-content/blogs.dir/1/files/2010/07/BiomimicryVeer.jpg"/>
          <p:cNvPicPr>
            <a:picLocks noChangeAspect="1" noChangeArrowheads="1"/>
          </p:cNvPicPr>
          <p:nvPr/>
        </p:nvPicPr>
        <p:blipFill>
          <a:blip r:embed="rId2" cstate="print">
            <a:lum bright="-1000"/>
          </a:blip>
          <a:srcRect/>
          <a:stretch>
            <a:fillRect/>
          </a:stretch>
        </p:blipFill>
        <p:spPr bwMode="auto">
          <a:xfrm>
            <a:off x="1691680" y="1484784"/>
            <a:ext cx="6081632" cy="4530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hoklife.com/wp-content/uploads/2008/12/spiral-from-knowledgenet-small.jpg"/>
          <p:cNvPicPr>
            <a:picLocks noChangeAspect="1" noChangeArrowheads="1"/>
          </p:cNvPicPr>
          <p:nvPr/>
        </p:nvPicPr>
        <p:blipFill>
          <a:blip r:embed="rId2" cstate="print">
            <a:lum bright="53000"/>
          </a:blip>
          <a:srcRect/>
          <a:stretch>
            <a:fillRect/>
          </a:stretch>
        </p:blipFill>
        <p:spPr bwMode="auto">
          <a:xfrm>
            <a:off x="0" y="0"/>
            <a:ext cx="10287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Some Principle of </a:t>
            </a:r>
            <a:r>
              <a:rPr lang="en-CA" dirty="0" err="1" smtClean="0"/>
              <a:t>Biomimicry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b="1" dirty="0"/>
              <a:t>Waste = </a:t>
            </a:r>
            <a:r>
              <a:rPr lang="en-CA" b="1" dirty="0" smtClean="0"/>
              <a:t>Food</a:t>
            </a:r>
          </a:p>
          <a:p>
            <a:r>
              <a:rPr lang="en-CA" b="1" dirty="0" smtClean="0"/>
              <a:t>Self-assemble</a:t>
            </a:r>
            <a:r>
              <a:rPr lang="en-CA" b="1" dirty="0"/>
              <a:t>, from the ground </a:t>
            </a:r>
            <a:r>
              <a:rPr lang="en-CA" b="1" dirty="0" smtClean="0"/>
              <a:t>up</a:t>
            </a:r>
          </a:p>
          <a:p>
            <a:r>
              <a:rPr lang="en-CA" b="1" dirty="0" smtClean="0"/>
              <a:t>Evolve </a:t>
            </a:r>
            <a:r>
              <a:rPr lang="en-CA" b="1" dirty="0"/>
              <a:t>solutions, don't plan </a:t>
            </a:r>
            <a:r>
              <a:rPr lang="en-CA" b="1" dirty="0" smtClean="0"/>
              <a:t>them</a:t>
            </a:r>
          </a:p>
          <a:p>
            <a:r>
              <a:rPr lang="en-CA" b="1" dirty="0" smtClean="0"/>
              <a:t>Relentlessly </a:t>
            </a:r>
            <a:r>
              <a:rPr lang="en-CA" b="1" dirty="0"/>
              <a:t>adjust to the here &amp; </a:t>
            </a:r>
            <a:r>
              <a:rPr lang="en-CA" b="1" dirty="0" smtClean="0"/>
              <a:t>now</a:t>
            </a:r>
          </a:p>
          <a:p>
            <a:r>
              <a:rPr lang="en-CA" b="1" dirty="0" smtClean="0"/>
              <a:t>Cooperate </a:t>
            </a:r>
            <a:r>
              <a:rPr lang="en-CA" b="1" dirty="0"/>
              <a:t>AND compete, not just one or the </a:t>
            </a:r>
            <a:r>
              <a:rPr lang="en-CA" b="1" dirty="0" smtClean="0"/>
              <a:t>other</a:t>
            </a:r>
          </a:p>
          <a:p>
            <a:r>
              <a:rPr lang="en-CA" b="1" dirty="0" smtClean="0"/>
              <a:t>Diversify </a:t>
            </a:r>
            <a:r>
              <a:rPr lang="en-CA" b="1" dirty="0"/>
              <a:t>to fill every </a:t>
            </a:r>
            <a:r>
              <a:rPr lang="en-CA" b="1" dirty="0" smtClean="0"/>
              <a:t>niche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</TotalTime>
  <Words>404</Words>
  <Application>Microsoft Office PowerPoint</Application>
  <PresentationFormat>On-screen Show (4:3)</PresentationFormat>
  <Paragraphs>57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Recall: Environmental vs. Ecological Economics</vt:lpstr>
      <vt:lpstr>Coase theorem</vt:lpstr>
      <vt:lpstr>Coase theorem</vt:lpstr>
      <vt:lpstr>Pigouvian taxes: Polluter Pays</vt:lpstr>
      <vt:lpstr>Fundamental flaws in mainstream economic theory</vt:lpstr>
      <vt:lpstr>Ecological Economics: a holistic approach</vt:lpstr>
      <vt:lpstr>Solutions: Industrial Ecology</vt:lpstr>
      <vt:lpstr>Solutions: Biomimicry</vt:lpstr>
      <vt:lpstr>Some Principle of Biomimicry</vt:lpstr>
      <vt:lpstr>Biomimicry principles continued</vt:lpstr>
      <vt:lpstr>Solutions: Circular Economy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Recall: Environmental vs. Ecological Economics</dc:title>
  <dc:creator>Jordan</dc:creator>
  <cp:lastModifiedBy>Jordan</cp:lastModifiedBy>
  <cp:revision>49</cp:revision>
  <dcterms:created xsi:type="dcterms:W3CDTF">2014-04-07T16:33:20Z</dcterms:created>
  <dcterms:modified xsi:type="dcterms:W3CDTF">2014-04-08T00:36:41Z</dcterms:modified>
</cp:coreProperties>
</file>